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  <p:sldMasterId id="2147483652" r:id="rId3"/>
  </p:sldMasterIdLst>
  <p:sldIdLst>
    <p:sldId id="256" r:id="rId4"/>
    <p:sldId id="258" r:id="rId5"/>
    <p:sldId id="257" r:id="rId6"/>
    <p:sldId id="261" r:id="rId7"/>
    <p:sldId id="262" r:id="rId8"/>
    <p:sldId id="265" r:id="rId9"/>
    <p:sldId id="263" r:id="rId10"/>
    <p:sldId id="264" r:id="rId11"/>
    <p:sldId id="259" r:id="rId12"/>
    <p:sldId id="260" r:id="rId13"/>
    <p:sldId id="266" r:id="rId14"/>
    <p:sldId id="267" r:id="rId15"/>
    <p:sldId id="270" r:id="rId16"/>
    <p:sldId id="273" r:id="rId17"/>
    <p:sldId id="274" r:id="rId18"/>
    <p:sldId id="275" r:id="rId19"/>
    <p:sldId id="268" r:id="rId20"/>
    <p:sldId id="271" r:id="rId21"/>
    <p:sldId id="269" r:id="rId22"/>
    <p:sldId id="272" r:id="rId23"/>
    <p:sldId id="276" r:id="rId24"/>
    <p:sldId id="281" r:id="rId25"/>
    <p:sldId id="280" r:id="rId26"/>
    <p:sldId id="277" r:id="rId27"/>
    <p:sldId id="278" r:id="rId28"/>
    <p:sldId id="282" r:id="rId29"/>
    <p:sldId id="279" r:id="rId30"/>
    <p:sldId id="283" r:id="rId31"/>
    <p:sldId id="286" r:id="rId32"/>
    <p:sldId id="284" r:id="rId33"/>
    <p:sldId id="285" r:id="rId34"/>
    <p:sldId id="287" r:id="rId35"/>
    <p:sldId id="288" r:id="rId36"/>
    <p:sldId id="289" r:id="rId37"/>
    <p:sldId id="297" r:id="rId38"/>
    <p:sldId id="299" r:id="rId39"/>
    <p:sldId id="298" r:id="rId40"/>
    <p:sldId id="304" r:id="rId41"/>
    <p:sldId id="306" r:id="rId42"/>
    <p:sldId id="305" r:id="rId43"/>
    <p:sldId id="307" r:id="rId44"/>
    <p:sldId id="290" r:id="rId45"/>
    <p:sldId id="308" r:id="rId46"/>
    <p:sldId id="291" r:id="rId47"/>
    <p:sldId id="309" r:id="rId48"/>
    <p:sldId id="310" r:id="rId49"/>
    <p:sldId id="293" r:id="rId50"/>
    <p:sldId id="295" r:id="rId51"/>
    <p:sldId id="296" r:id="rId52"/>
    <p:sldId id="311" r:id="rId53"/>
    <p:sldId id="292" r:id="rId54"/>
    <p:sldId id="300" r:id="rId55"/>
    <p:sldId id="303" r:id="rId56"/>
    <p:sldId id="301" r:id="rId57"/>
    <p:sldId id="294" r:id="rId58"/>
    <p:sldId id="312" r:id="rId59"/>
    <p:sldId id="313" r:id="rId60"/>
    <p:sldId id="322" r:id="rId61"/>
    <p:sldId id="323" r:id="rId62"/>
    <p:sldId id="324" r:id="rId63"/>
    <p:sldId id="325" r:id="rId64"/>
    <p:sldId id="315" r:id="rId65"/>
    <p:sldId id="326" r:id="rId66"/>
    <p:sldId id="327" r:id="rId67"/>
    <p:sldId id="328" r:id="rId68"/>
    <p:sldId id="317" r:id="rId69"/>
    <p:sldId id="329" r:id="rId70"/>
    <p:sldId id="330" r:id="rId71"/>
    <p:sldId id="332" r:id="rId72"/>
    <p:sldId id="331" r:id="rId73"/>
    <p:sldId id="318" r:id="rId74"/>
    <p:sldId id="319" r:id="rId75"/>
    <p:sldId id="320" r:id="rId76"/>
    <p:sldId id="321" r:id="rId77"/>
    <p:sldId id="316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323330"/>
    <a:srgbClr val="1E1E1E"/>
    <a:srgbClr val="F0DB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452652" y="4178733"/>
            <a:ext cx="6424898" cy="3683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 smtClean="0"/>
              <a:t>Subtítulo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834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5263" y="2708275"/>
            <a:ext cx="8262937" cy="1035050"/>
          </a:xfrm>
          <a:prstGeom prst="rect">
            <a:avLst/>
          </a:prstGeom>
        </p:spPr>
        <p:txBody>
          <a:bodyPr/>
          <a:lstStyle>
            <a:lvl1pPr>
              <a:defRPr sz="7200" baseline="0">
                <a:solidFill>
                  <a:srgbClr val="323330"/>
                </a:solidFill>
              </a:defRPr>
            </a:lvl1pPr>
          </a:lstStyle>
          <a:p>
            <a:r>
              <a:rPr lang="es-ES" dirty="0" smtClean="0"/>
              <a:t>Creación de Objetos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442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To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49339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latin typeface="+mj-lt"/>
                <a:cs typeface="Segoe UI Light" panose="020B0502040204020203" pitchFamily="34" charset="0"/>
              </a:defRPr>
            </a:lvl2pPr>
            <a:lvl3pPr>
              <a:defRPr>
                <a:latin typeface="+mj-lt"/>
                <a:cs typeface="Segoe UI Light" panose="020B0502040204020203" pitchFamily="34" charset="0"/>
              </a:defRPr>
            </a:lvl3pPr>
            <a:lvl4pPr>
              <a:defRPr>
                <a:latin typeface="+mj-lt"/>
                <a:cs typeface="Segoe UI Light" panose="020B0502040204020203" pitchFamily="34" charset="0"/>
              </a:defRPr>
            </a:lvl4pPr>
            <a:lvl5pPr>
              <a:defRPr>
                <a:latin typeface="+mj-lt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4096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990600"/>
            <a:ext cx="12192000" cy="52959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6200" y="1066800"/>
            <a:ext cx="12049125" cy="5143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6771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í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990600"/>
            <a:ext cx="12192000" cy="52959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6201" y="1066800"/>
            <a:ext cx="4755444" cy="5143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16039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D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42878" y="1276349"/>
            <a:ext cx="11915771" cy="466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rgbClr val="323330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latin typeface="+mj-lt"/>
                <a:cs typeface="Segoe UI Light" panose="020B0502040204020203" pitchFamily="34" charset="0"/>
              </a:defRPr>
            </a:lvl2pPr>
            <a:lvl3pPr>
              <a:defRPr>
                <a:latin typeface="+mj-lt"/>
                <a:cs typeface="Segoe UI Light" panose="020B0502040204020203" pitchFamily="34" charset="0"/>
              </a:defRPr>
            </a:lvl3pPr>
            <a:lvl4pPr>
              <a:defRPr>
                <a:latin typeface="+mj-lt"/>
                <a:cs typeface="Segoe UI Light" panose="020B0502040204020203" pitchFamily="34" charset="0"/>
              </a:defRPr>
            </a:lvl4pPr>
            <a:lvl5pPr>
              <a:defRPr>
                <a:latin typeface="+mj-lt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intro</a:t>
            </a:r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42878" y="1962150"/>
            <a:ext cx="5657847" cy="418147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6048375" y="1962149"/>
            <a:ext cx="6010275" cy="418147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4145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5263" y="2708275"/>
            <a:ext cx="8262937" cy="1035050"/>
          </a:xfrm>
          <a:prstGeom prst="rect">
            <a:avLst/>
          </a:prstGeom>
        </p:spPr>
        <p:txBody>
          <a:bodyPr/>
          <a:lstStyle>
            <a:lvl1pPr>
              <a:defRPr sz="7200" baseline="0">
                <a:solidFill>
                  <a:srgbClr val="323330"/>
                </a:solidFill>
              </a:defRPr>
            </a:lvl1pPr>
          </a:lstStyle>
          <a:p>
            <a:r>
              <a:rPr lang="es-ES" dirty="0" smtClean="0"/>
              <a:t>Creación de Objetos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4413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037258" y="4553992"/>
            <a:ext cx="2062559" cy="1084709"/>
            <a:chOff x="4033443" y="3529290"/>
            <a:chExt cx="2062559" cy="1084709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033444" y="3529290"/>
              <a:ext cx="2062558" cy="542354"/>
            </a:xfrm>
            <a:prstGeom prst="rect">
              <a:avLst/>
            </a:prstGeom>
          </p:spPr>
        </p:pic>
        <p:pic>
          <p:nvPicPr>
            <p:cNvPr id="9" name="Picture 2" descr="http://www.cnp.net/images/Microsoft%20Gold%20Logo-%20New.jp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3443" y="4071644"/>
              <a:ext cx="1901062" cy="542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Title 1"/>
          <p:cNvSpPr txBox="1">
            <a:spLocks/>
          </p:cNvSpPr>
          <p:nvPr userDrawn="1"/>
        </p:nvSpPr>
        <p:spPr>
          <a:xfrm>
            <a:off x="4454227" y="3504853"/>
            <a:ext cx="6741149" cy="7017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300" dirty="0" smtClean="0">
                <a:solidFill>
                  <a:srgbClr val="323330"/>
                </a:solidFill>
              </a:rPr>
              <a:t>JavaScript Desmitificado</a:t>
            </a:r>
            <a:endParaRPr lang="es-ES_tradnl" sz="5300" dirty="0">
              <a:solidFill>
                <a:srgbClr val="32333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58" y="1402205"/>
            <a:ext cx="3033768" cy="303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52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 txBox="1">
            <a:spLocks/>
          </p:cNvSpPr>
          <p:nvPr userDrawn="1"/>
        </p:nvSpPr>
        <p:spPr>
          <a:xfrm>
            <a:off x="0" y="2361364"/>
            <a:ext cx="8601389" cy="1690688"/>
          </a:xfrm>
          <a:prstGeom prst="rect">
            <a:avLst/>
          </a:prstGeom>
          <a:solidFill>
            <a:srgbClr val="F0DB4F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60000" algn="l"/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96143" y="149213"/>
            <a:ext cx="2407274" cy="2813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rgbClr val="323330"/>
                </a:solidFill>
              </a:rPr>
              <a:t>JavaScript Desmitificado</a:t>
            </a:r>
            <a:endParaRPr lang="es-ES_tradnl" sz="1800" dirty="0">
              <a:solidFill>
                <a:srgbClr val="32333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15636" y="6406067"/>
            <a:ext cx="1244301" cy="3271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853" y="2361364"/>
            <a:ext cx="1690688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631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 txBox="1">
            <a:spLocks/>
          </p:cNvSpPr>
          <p:nvPr userDrawn="1"/>
        </p:nvSpPr>
        <p:spPr>
          <a:xfrm>
            <a:off x="0" y="132514"/>
            <a:ext cx="11284018" cy="739024"/>
          </a:xfrm>
          <a:prstGeom prst="rect">
            <a:avLst/>
          </a:prstGeom>
          <a:solidFill>
            <a:srgbClr val="F0DB4F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60000" algn="l"/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0" y="6406067"/>
            <a:ext cx="2407274" cy="2813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rgbClr val="323330"/>
                </a:solidFill>
              </a:rPr>
              <a:t>JavaScript Desmitificado</a:t>
            </a:r>
            <a:endParaRPr lang="es-ES_tradnl" sz="1800" dirty="0">
              <a:solidFill>
                <a:srgbClr val="32333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815636" y="6406067"/>
            <a:ext cx="1244301" cy="3271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251" y="132514"/>
            <a:ext cx="739024" cy="73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37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7" r:id="rId2"/>
    <p:sldLayoutId id="2147483658" r:id="rId3"/>
    <p:sldLayoutId id="2147483656" r:id="rId4"/>
    <p:sldLayoutId id="2147483659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kangax.github.io/compat-table/es5/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2003/02/06-dom-support.html" TargetMode="External"/><Relationship Id="rId2" Type="http://schemas.openxmlformats.org/officeDocument/2006/relationships/hyperlink" Target="http://www.webbrowsercompatibility.com/dom/desktop/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growingwiththeweb.com/2014/02/async-vs-defer-attributes.html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jquery.com/jquery.getscript/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getfirebug.com/releases/firebug/3.0/" TargetMode="External"/><Relationship Id="rId2" Type="http://schemas.openxmlformats.org/officeDocument/2006/relationships/hyperlink" Target="https://developer.chrome.com/devtools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nodejs.org/" TargetMode="External"/><Relationship Id="rId4" Type="http://schemas.openxmlformats.org/officeDocument/2006/relationships/hyperlink" Target="https://code.visualstudio.com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hyperlink" Target="https://www.destroyallsoftware.com/talks/wat" TargetMode="External"/><Relationship Id="rId4" Type="http://schemas.openxmlformats.org/officeDocument/2006/relationships/hyperlink" Target="https://twitter.com/garybernhardt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09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Introducción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700" dirty="0" smtClean="0"/>
              <a:t>JavaScript </a:t>
            </a:r>
            <a:r>
              <a:rPr lang="en-US" sz="2700" b="1" dirty="0" err="1" smtClean="0"/>
              <a:t>apareció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en</a:t>
            </a:r>
            <a:r>
              <a:rPr lang="en-US" sz="2700" b="1" dirty="0" smtClean="0"/>
              <a:t> 1995</a:t>
            </a:r>
            <a:r>
              <a:rPr lang="en-US" sz="2700" dirty="0" smtClean="0"/>
              <a:t>, </a:t>
            </a:r>
            <a:r>
              <a:rPr lang="en-US" sz="2700" dirty="0" err="1" smtClean="0"/>
              <a:t>creado</a:t>
            </a:r>
            <a:r>
              <a:rPr lang="en-US" sz="2700" dirty="0" smtClean="0"/>
              <a:t> </a:t>
            </a:r>
            <a:r>
              <a:rPr lang="en-US" sz="2700" dirty="0" err="1" smtClean="0"/>
              <a:t>por</a:t>
            </a:r>
            <a:r>
              <a:rPr lang="en-US" sz="2700" dirty="0" smtClean="0"/>
              <a:t> Brandan </a:t>
            </a:r>
            <a:r>
              <a:rPr lang="en-US" sz="2700" dirty="0" err="1" smtClean="0"/>
              <a:t>Eich</a:t>
            </a:r>
            <a:r>
              <a:rPr lang="en-US" sz="2700" dirty="0" smtClean="0"/>
              <a:t>.</a:t>
            </a:r>
          </a:p>
          <a:p>
            <a:r>
              <a:rPr lang="en-US" sz="2700" dirty="0" smtClean="0"/>
              <a:t>Su principal </a:t>
            </a:r>
            <a:r>
              <a:rPr lang="en-US" sz="2700" dirty="0" err="1" smtClean="0"/>
              <a:t>propósito</a:t>
            </a:r>
            <a:r>
              <a:rPr lang="en-US" sz="2700" dirty="0" smtClean="0"/>
              <a:t> era </a:t>
            </a:r>
            <a:r>
              <a:rPr lang="en-US" sz="2700" b="1" dirty="0" err="1" smtClean="0"/>
              <a:t>validar</a:t>
            </a:r>
            <a:r>
              <a:rPr lang="en-US" sz="2700" b="1" dirty="0" smtClean="0"/>
              <a:t> entradas </a:t>
            </a:r>
            <a:r>
              <a:rPr lang="en-US" sz="2700" dirty="0" err="1" smtClean="0"/>
              <a:t>en</a:t>
            </a:r>
            <a:r>
              <a:rPr lang="en-US" sz="2700" dirty="0" smtClean="0"/>
              <a:t> el </a:t>
            </a:r>
            <a:r>
              <a:rPr lang="en-US" sz="2700" dirty="0" err="1" smtClean="0"/>
              <a:t>cliente</a:t>
            </a:r>
            <a:r>
              <a:rPr lang="en-US" sz="2700" dirty="0" smtClean="0"/>
              <a:t>.</a:t>
            </a:r>
          </a:p>
          <a:p>
            <a:r>
              <a:rPr lang="en-US" sz="2700" dirty="0" err="1" smtClean="0"/>
              <a:t>En</a:t>
            </a:r>
            <a:r>
              <a:rPr lang="en-US" sz="2700" dirty="0" smtClean="0"/>
              <a:t> </a:t>
            </a:r>
            <a:r>
              <a:rPr lang="en-US" sz="2700" b="1" dirty="0" smtClean="0"/>
              <a:t>1997 se </a:t>
            </a:r>
            <a:r>
              <a:rPr lang="en-US" sz="2700" b="1" dirty="0" err="1" smtClean="0"/>
              <a:t>presentó</a:t>
            </a:r>
            <a:r>
              <a:rPr lang="en-US" sz="2700" b="1" dirty="0" smtClean="0"/>
              <a:t> al ECMA </a:t>
            </a:r>
            <a:r>
              <a:rPr lang="en-US" sz="2700" dirty="0" smtClean="0"/>
              <a:t>(European Computer Manufacturers Association) </a:t>
            </a:r>
            <a:r>
              <a:rPr lang="en-US" sz="2700" dirty="0" err="1" smtClean="0"/>
              <a:t>como</a:t>
            </a:r>
            <a:r>
              <a:rPr lang="en-US" sz="2700" dirty="0" smtClean="0"/>
              <a:t> </a:t>
            </a:r>
            <a:r>
              <a:rPr lang="en-US" sz="2700" dirty="0" err="1" smtClean="0"/>
              <a:t>propuesta</a:t>
            </a:r>
            <a:r>
              <a:rPr lang="en-US" sz="2700" dirty="0" smtClean="0"/>
              <a:t>. </a:t>
            </a:r>
          </a:p>
          <a:p>
            <a:r>
              <a:rPr lang="en-US" sz="2700" dirty="0" smtClean="0"/>
              <a:t>De </a:t>
            </a:r>
            <a:r>
              <a:rPr lang="en-US" sz="2700" dirty="0" err="1" smtClean="0"/>
              <a:t>ahí</a:t>
            </a:r>
            <a:r>
              <a:rPr lang="en-US" sz="2700" dirty="0" smtClean="0"/>
              <a:t> </a:t>
            </a:r>
            <a:r>
              <a:rPr lang="en-US" sz="2700" dirty="0" err="1" smtClean="0"/>
              <a:t>surgió</a:t>
            </a:r>
            <a:r>
              <a:rPr lang="en-US" sz="2700" dirty="0" smtClean="0"/>
              <a:t> ECMA-262, un </a:t>
            </a:r>
            <a:r>
              <a:rPr lang="en-US" sz="2700" dirty="0" err="1" smtClean="0"/>
              <a:t>estándar</a:t>
            </a:r>
            <a:r>
              <a:rPr lang="en-US" sz="2700" dirty="0" smtClean="0"/>
              <a:t> </a:t>
            </a:r>
            <a:r>
              <a:rPr lang="en-US" sz="2700" dirty="0" err="1" smtClean="0"/>
              <a:t>que</a:t>
            </a:r>
            <a:r>
              <a:rPr lang="en-US" sz="2700" dirty="0" smtClean="0"/>
              <a:t> </a:t>
            </a:r>
            <a:r>
              <a:rPr lang="en-US" sz="2700" dirty="0" err="1" smtClean="0"/>
              <a:t>definía</a:t>
            </a:r>
            <a:r>
              <a:rPr lang="en-US" sz="2700" dirty="0" smtClean="0"/>
              <a:t> un </a:t>
            </a:r>
            <a:r>
              <a:rPr lang="en-US" sz="2700" dirty="0" err="1" smtClean="0"/>
              <a:t>nuevo</a:t>
            </a:r>
            <a:r>
              <a:rPr lang="en-US" sz="2700" dirty="0" smtClean="0"/>
              <a:t> </a:t>
            </a:r>
            <a:r>
              <a:rPr lang="en-US" sz="2700" dirty="0" err="1" smtClean="0"/>
              <a:t>lenguaje</a:t>
            </a:r>
            <a:r>
              <a:rPr lang="en-US" sz="2700" dirty="0" smtClean="0"/>
              <a:t> </a:t>
            </a:r>
            <a:r>
              <a:rPr lang="en-US" sz="2700" dirty="0" err="1" smtClean="0"/>
              <a:t>llamado</a:t>
            </a:r>
            <a:r>
              <a:rPr lang="en-US" sz="2700" dirty="0" smtClean="0"/>
              <a:t> </a:t>
            </a:r>
            <a:r>
              <a:rPr lang="en-US" sz="2700" b="1" dirty="0" smtClean="0"/>
              <a:t>ECMAScript</a:t>
            </a:r>
            <a:r>
              <a:rPr lang="en-US" sz="2700" dirty="0" smtClean="0"/>
              <a:t>.</a:t>
            </a:r>
          </a:p>
          <a:p>
            <a:r>
              <a:rPr lang="en-US" sz="2700" dirty="0" err="1" smtClean="0"/>
              <a:t>Desde</a:t>
            </a:r>
            <a:r>
              <a:rPr lang="en-US" sz="2700" dirty="0" smtClean="0"/>
              <a:t> </a:t>
            </a:r>
            <a:r>
              <a:rPr lang="en-US" sz="2700" dirty="0" err="1" smtClean="0"/>
              <a:t>entonces</a:t>
            </a:r>
            <a:r>
              <a:rPr lang="en-US" sz="2700" dirty="0" smtClean="0"/>
              <a:t>, ECMAScript ha </a:t>
            </a:r>
            <a:r>
              <a:rPr lang="en-US" sz="2700" dirty="0" err="1" smtClean="0"/>
              <a:t>sido</a:t>
            </a:r>
            <a:r>
              <a:rPr lang="en-US" sz="2700" dirty="0" smtClean="0"/>
              <a:t> la </a:t>
            </a:r>
            <a:r>
              <a:rPr lang="en-US" sz="2700" b="1" dirty="0" smtClean="0"/>
              <a:t>base </a:t>
            </a:r>
            <a:r>
              <a:rPr lang="en-US" sz="2700" dirty="0" smtClean="0"/>
              <a:t>de </a:t>
            </a:r>
            <a:r>
              <a:rPr lang="en-US" sz="2700" dirty="0" err="1" smtClean="0"/>
              <a:t>todas</a:t>
            </a:r>
            <a:r>
              <a:rPr lang="en-US" sz="2700" dirty="0" smtClean="0"/>
              <a:t> </a:t>
            </a:r>
            <a:r>
              <a:rPr lang="en-US" sz="2700" dirty="0" err="1" smtClean="0"/>
              <a:t>las</a:t>
            </a:r>
            <a:r>
              <a:rPr lang="en-US" sz="2700" dirty="0" smtClean="0"/>
              <a:t> </a:t>
            </a:r>
            <a:r>
              <a:rPr lang="en-US" sz="2700" dirty="0" err="1" smtClean="0"/>
              <a:t>implementaciones</a:t>
            </a:r>
            <a:r>
              <a:rPr lang="en-US" sz="2700" dirty="0" smtClean="0"/>
              <a:t> de </a:t>
            </a:r>
            <a:r>
              <a:rPr lang="en-US" sz="2700" dirty="0" err="1" smtClean="0"/>
              <a:t>Javascript</a:t>
            </a:r>
            <a:r>
              <a:rPr lang="en-US" sz="2700" dirty="0" smtClean="0"/>
              <a:t>.</a:t>
            </a:r>
          </a:p>
          <a:p>
            <a:r>
              <a:rPr lang="en-US" sz="2700" dirty="0" err="1" smtClean="0"/>
              <a:t>En</a:t>
            </a:r>
            <a:r>
              <a:rPr lang="en-US" sz="2700" dirty="0" smtClean="0"/>
              <a:t> la </a:t>
            </a:r>
            <a:r>
              <a:rPr lang="en-US" sz="2700" dirty="0" err="1" smtClean="0"/>
              <a:t>actualidad</a:t>
            </a:r>
            <a:r>
              <a:rPr lang="en-US" sz="2700" dirty="0" smtClean="0"/>
              <a:t> </a:t>
            </a:r>
            <a:r>
              <a:rPr lang="en-US" sz="2700" dirty="0" err="1" smtClean="0"/>
              <a:t>es</a:t>
            </a:r>
            <a:r>
              <a:rPr lang="en-US" sz="2700" dirty="0" smtClean="0"/>
              <a:t> </a:t>
            </a:r>
            <a:r>
              <a:rPr lang="en-US" sz="2700" dirty="0" err="1" smtClean="0"/>
              <a:t>reconocido</a:t>
            </a:r>
            <a:r>
              <a:rPr lang="en-US" sz="2700" dirty="0" smtClean="0"/>
              <a:t> </a:t>
            </a:r>
            <a:r>
              <a:rPr lang="en-US" sz="2700" dirty="0" err="1" smtClean="0"/>
              <a:t>como</a:t>
            </a:r>
            <a:r>
              <a:rPr lang="en-US" sz="2700" dirty="0" smtClean="0"/>
              <a:t> un </a:t>
            </a:r>
            <a:r>
              <a:rPr lang="en-US" sz="2700" b="1" dirty="0" err="1" smtClean="0"/>
              <a:t>lenguaje</a:t>
            </a:r>
            <a:r>
              <a:rPr lang="en-US" sz="2700" b="1" dirty="0" smtClean="0"/>
              <a:t> de </a:t>
            </a:r>
            <a:r>
              <a:rPr lang="en-US" sz="2700" b="1" dirty="0" err="1" smtClean="0"/>
              <a:t>programación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completo</a:t>
            </a:r>
            <a:r>
              <a:rPr lang="en-US" sz="2700" dirty="0" smtClean="0"/>
              <a:t>.</a:t>
            </a:r>
          </a:p>
          <a:p>
            <a:r>
              <a:rPr lang="en-US" sz="2700" dirty="0" smtClean="0"/>
              <a:t>JavaScript </a:t>
            </a:r>
            <a:r>
              <a:rPr lang="en-US" sz="2700" dirty="0" err="1" smtClean="0"/>
              <a:t>es</a:t>
            </a:r>
            <a:r>
              <a:rPr lang="en-US" sz="2700" dirty="0" smtClean="0"/>
              <a:t> a la </a:t>
            </a:r>
            <a:r>
              <a:rPr lang="en-US" sz="2700" dirty="0" err="1" smtClean="0"/>
              <a:t>vez</a:t>
            </a:r>
            <a:r>
              <a:rPr lang="en-US" sz="2700" dirty="0" smtClean="0"/>
              <a:t> </a:t>
            </a:r>
            <a:r>
              <a:rPr lang="en-US" sz="2700" dirty="0" err="1" smtClean="0"/>
              <a:t>muy</a:t>
            </a:r>
            <a:r>
              <a:rPr lang="en-US" sz="2700" dirty="0" smtClean="0"/>
              <a:t> simple y </a:t>
            </a:r>
            <a:r>
              <a:rPr lang="en-US" sz="2700" dirty="0" err="1" smtClean="0"/>
              <a:t>muy</a:t>
            </a:r>
            <a:r>
              <a:rPr lang="en-US" sz="2700" dirty="0" smtClean="0"/>
              <a:t> </a:t>
            </a:r>
            <a:r>
              <a:rPr lang="en-US" sz="2700" dirty="0" err="1" smtClean="0"/>
              <a:t>complicado</a:t>
            </a:r>
            <a:r>
              <a:rPr lang="en-US" sz="2700" dirty="0" smtClean="0"/>
              <a:t>: </a:t>
            </a:r>
            <a:r>
              <a:rPr lang="en-US" sz="2700" b="1" dirty="0" err="1" smtClean="0"/>
              <a:t>lleva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minutos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aprenderlo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pero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muchos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años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dominarlo</a:t>
            </a:r>
            <a:r>
              <a:rPr lang="en-US" sz="2700" dirty="0" smtClean="0"/>
              <a:t>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42490" y="270933"/>
            <a:ext cx="2878666" cy="572031"/>
          </a:xfrm>
        </p:spPr>
        <p:txBody>
          <a:bodyPr/>
          <a:lstStyle/>
          <a:p>
            <a:r>
              <a:rPr lang="es-ES" dirty="0" smtClean="0"/>
              <a:t>Breve Historia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811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Aunque</a:t>
            </a:r>
            <a:r>
              <a:rPr lang="en-US" dirty="0" smtClean="0"/>
              <a:t> JavaScript y ECMAScript se </a:t>
            </a:r>
            <a:r>
              <a:rPr lang="en-US" dirty="0" err="1" smtClean="0"/>
              <a:t>suelen</a:t>
            </a:r>
            <a:r>
              <a:rPr lang="en-US" dirty="0" smtClean="0"/>
              <a:t> </a:t>
            </a:r>
            <a:r>
              <a:rPr lang="en-US" dirty="0" err="1" smtClean="0"/>
              <a:t>usar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sinónimos</a:t>
            </a:r>
            <a:r>
              <a:rPr lang="en-US" dirty="0" smtClean="0"/>
              <a:t>, JavaScript </a:t>
            </a:r>
            <a:r>
              <a:rPr lang="en-US" dirty="0" err="1" smtClean="0"/>
              <a:t>es</a:t>
            </a:r>
            <a:r>
              <a:rPr lang="en-US" dirty="0" smtClean="0"/>
              <a:t> mucho </a:t>
            </a:r>
            <a:r>
              <a:rPr lang="en-US" dirty="0" err="1" smtClean="0"/>
              <a:t>más</a:t>
            </a:r>
            <a:r>
              <a:rPr lang="en-US" dirty="0" smtClean="0"/>
              <a:t> de lo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definido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ECMA-262.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La </a:t>
            </a:r>
            <a:r>
              <a:rPr lang="en-US" dirty="0" err="1" smtClean="0"/>
              <a:t>implementación</a:t>
            </a:r>
            <a:r>
              <a:rPr lang="en-US" dirty="0" smtClean="0"/>
              <a:t> </a:t>
            </a:r>
            <a:r>
              <a:rPr lang="en-US" dirty="0" err="1" smtClean="0"/>
              <a:t>completa</a:t>
            </a:r>
            <a:r>
              <a:rPr lang="en-US" dirty="0" smtClean="0"/>
              <a:t> de JavaScript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compuesta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3 </a:t>
            </a:r>
            <a:r>
              <a:rPr lang="en-US" dirty="0" err="1" smtClean="0"/>
              <a:t>partes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El </a:t>
            </a:r>
            <a:r>
              <a:rPr lang="en-US" sz="2800" b="1" dirty="0" smtClean="0"/>
              <a:t>Core</a:t>
            </a:r>
            <a:r>
              <a:rPr lang="en-US" sz="2800" dirty="0" smtClean="0"/>
              <a:t> (ECMAScript)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El </a:t>
            </a:r>
            <a:r>
              <a:rPr lang="en-US" sz="2800" b="1" dirty="0" smtClean="0"/>
              <a:t>DOM</a:t>
            </a:r>
            <a:r>
              <a:rPr lang="en-US" sz="2800" dirty="0" smtClean="0"/>
              <a:t> (Document Object Model)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El </a:t>
            </a:r>
            <a:r>
              <a:rPr lang="en-US" sz="2800" b="1" dirty="0" smtClean="0"/>
              <a:t>BOM</a:t>
            </a:r>
            <a:r>
              <a:rPr lang="en-US" sz="2800" dirty="0" smtClean="0"/>
              <a:t> (Browser Object Model)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42490" y="270933"/>
            <a:ext cx="2878666" cy="572031"/>
          </a:xfrm>
        </p:spPr>
        <p:txBody>
          <a:bodyPr/>
          <a:lstStyle/>
          <a:p>
            <a:r>
              <a:rPr lang="es-ES" dirty="0" smtClean="0"/>
              <a:t>¿Qué es?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43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67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ECMAScript no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ligado</a:t>
            </a:r>
            <a:r>
              <a:rPr lang="en-US" dirty="0" smtClean="0"/>
              <a:t> a los </a:t>
            </a:r>
            <a:r>
              <a:rPr lang="en-US" dirty="0" err="1" smtClean="0"/>
              <a:t>navegadores</a:t>
            </a:r>
            <a:r>
              <a:rPr lang="en-US" dirty="0" smtClean="0"/>
              <a:t>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ECMA-262 define ECMAScript </a:t>
            </a:r>
            <a:r>
              <a:rPr lang="en-US" dirty="0" err="1" smtClean="0"/>
              <a:t>como</a:t>
            </a:r>
            <a:r>
              <a:rPr lang="en-US" dirty="0" smtClean="0"/>
              <a:t> la base </a:t>
            </a:r>
            <a:r>
              <a:rPr lang="en-US" dirty="0" err="1" smtClean="0"/>
              <a:t>sobre</a:t>
            </a:r>
            <a:r>
              <a:rPr lang="en-US" dirty="0" smtClean="0"/>
              <a:t> la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lenguajes</a:t>
            </a:r>
            <a:r>
              <a:rPr lang="en-US" dirty="0" smtClean="0"/>
              <a:t> de script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robustos</a:t>
            </a:r>
            <a:r>
              <a:rPr lang="en-US" dirty="0" smtClean="0"/>
              <a:t> se </a:t>
            </a:r>
            <a:r>
              <a:rPr lang="en-US" dirty="0" err="1" smtClean="0"/>
              <a:t>han</a:t>
            </a:r>
            <a:r>
              <a:rPr lang="en-US" dirty="0" smtClean="0"/>
              <a:t> de </a:t>
            </a:r>
            <a:r>
              <a:rPr lang="en-US" dirty="0" err="1" smtClean="0"/>
              <a:t>construir</a:t>
            </a:r>
            <a:r>
              <a:rPr lang="en-US" dirty="0" smtClean="0"/>
              <a:t>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Los </a:t>
            </a:r>
            <a:r>
              <a:rPr lang="en-US" dirty="0" err="1" smtClean="0"/>
              <a:t>navegadores</a:t>
            </a:r>
            <a:r>
              <a:rPr lang="en-US" dirty="0" smtClean="0"/>
              <a:t> son </a:t>
            </a:r>
            <a:r>
              <a:rPr lang="en-US" dirty="0" err="1" smtClean="0"/>
              <a:t>uno</a:t>
            </a:r>
            <a:r>
              <a:rPr lang="en-US" dirty="0" smtClean="0"/>
              <a:t> de los </a:t>
            </a:r>
            <a:r>
              <a:rPr lang="en-US" dirty="0" err="1" smtClean="0"/>
              <a:t>entornos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los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existir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implementación</a:t>
            </a:r>
            <a:r>
              <a:rPr lang="en-US" dirty="0" smtClean="0"/>
              <a:t> de ECMAScript.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entornos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los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existe</a:t>
            </a:r>
            <a:r>
              <a:rPr lang="en-US" dirty="0" smtClean="0"/>
              <a:t> </a:t>
            </a:r>
            <a:r>
              <a:rPr lang="en-US" dirty="0" err="1" smtClean="0"/>
              <a:t>implementación</a:t>
            </a:r>
            <a:r>
              <a:rPr lang="en-US" dirty="0" smtClean="0"/>
              <a:t> de ECMAScript </a:t>
            </a:r>
            <a:r>
              <a:rPr lang="en-US" dirty="0" err="1" smtClean="0"/>
              <a:t>incluyen</a:t>
            </a:r>
            <a:r>
              <a:rPr lang="en-US" dirty="0" smtClean="0"/>
              <a:t> </a:t>
            </a:r>
            <a:r>
              <a:rPr lang="en-US" dirty="0" err="1" smtClean="0"/>
              <a:t>NodeJS</a:t>
            </a:r>
            <a:r>
              <a:rPr lang="en-US" dirty="0" smtClean="0"/>
              <a:t> y Adobe Flash.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JavaScript </a:t>
            </a:r>
            <a:r>
              <a:rPr lang="en-US" dirty="0" err="1" smtClean="0"/>
              <a:t>implementa</a:t>
            </a:r>
            <a:r>
              <a:rPr lang="en-US" dirty="0" smtClean="0"/>
              <a:t> ECMAScript </a:t>
            </a:r>
            <a:r>
              <a:rPr lang="en-US" dirty="0" err="1" smtClean="0"/>
              <a:t>pero</a:t>
            </a:r>
            <a:r>
              <a:rPr lang="en-US" dirty="0" smtClean="0"/>
              <a:t> </a:t>
            </a:r>
            <a:r>
              <a:rPr lang="en-US" dirty="0" err="1" smtClean="0"/>
              <a:t>también</a:t>
            </a:r>
            <a:r>
              <a:rPr lang="en-US" dirty="0" smtClean="0"/>
              <a:t> lo </a:t>
            </a:r>
            <a:r>
              <a:rPr lang="en-US" dirty="0" err="1" smtClean="0"/>
              <a:t>hace</a:t>
            </a:r>
            <a:r>
              <a:rPr lang="en-US" dirty="0" smtClean="0"/>
              <a:t> Adobe ActionScript.</a:t>
            </a:r>
          </a:p>
          <a:p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42490" y="270933"/>
            <a:ext cx="2878666" cy="572031"/>
          </a:xfrm>
        </p:spPr>
        <p:txBody>
          <a:bodyPr/>
          <a:lstStyle/>
          <a:p>
            <a:r>
              <a:rPr lang="es-ES" dirty="0" smtClean="0"/>
              <a:t>Implementaciones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8233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r>
              <a:rPr lang="es-ES" b="1" dirty="0" smtClean="0"/>
              <a:t/>
            </a:r>
            <a:br>
              <a:rPr lang="es-ES" b="1" dirty="0" smtClean="0"/>
            </a:b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800"/>
              </a:spcAft>
              <a:buNone/>
            </a:pPr>
            <a:r>
              <a:rPr lang="es-ES" dirty="0" smtClean="0"/>
              <a:t>Básicamente, describe las siguientes partes del lenguaje: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Sintaxis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Tipos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Sentencias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Palabras clave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Palabras reservadas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Operadores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Objetos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829778" y="270933"/>
            <a:ext cx="4391378" cy="572031"/>
          </a:xfrm>
        </p:spPr>
        <p:txBody>
          <a:bodyPr/>
          <a:lstStyle/>
          <a:p>
            <a:r>
              <a:rPr lang="es-ES" dirty="0" smtClean="0"/>
              <a:t>¿Qué especifica ECMA-262?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5291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sz="2700" dirty="0" smtClean="0"/>
              <a:t>Las diferentes versiones de ECMAScript se conocen como ediciones.</a:t>
            </a:r>
          </a:p>
          <a:p>
            <a:r>
              <a:rPr lang="es-ES" sz="2700" dirty="0" smtClean="0"/>
              <a:t>La 2ª edición fue básicamente editorial y no aportó nada.</a:t>
            </a:r>
          </a:p>
          <a:p>
            <a:r>
              <a:rPr lang="es-ES" sz="2700" dirty="0" smtClean="0"/>
              <a:t>La 3ª edición introdujo novedades: Try-catch</a:t>
            </a:r>
            <a:r>
              <a:rPr lang="es-ES" sz="2700" dirty="0"/>
              <a:t>, regular </a:t>
            </a:r>
            <a:r>
              <a:rPr lang="es-ES" sz="2700" dirty="0" err="1"/>
              <a:t>expressions</a:t>
            </a:r>
            <a:r>
              <a:rPr lang="es-ES" sz="2700" dirty="0"/>
              <a:t>, nuevas sentencias de control</a:t>
            </a:r>
            <a:r>
              <a:rPr lang="es-ES" sz="2700" dirty="0" smtClean="0"/>
              <a:t>…</a:t>
            </a:r>
          </a:p>
          <a:p>
            <a:r>
              <a:rPr lang="es-ES" sz="2700" dirty="0" smtClean="0"/>
              <a:t>La 4ª fue una revisión </a:t>
            </a:r>
            <a:r>
              <a:rPr lang="es-ES" sz="2700" dirty="0"/>
              <a:t>completa </a:t>
            </a:r>
            <a:r>
              <a:rPr lang="es-ES" sz="2700" dirty="0" smtClean="0"/>
              <a:t>de ECMA-262 que incluía </a:t>
            </a:r>
            <a:r>
              <a:rPr lang="es-ES" sz="2700" dirty="0" err="1" smtClean="0"/>
              <a:t>tipado</a:t>
            </a:r>
            <a:r>
              <a:rPr lang="es-ES" sz="2700" dirty="0" smtClean="0"/>
              <a:t> fuerte, clases, herencia clásica y nuevas estructuras.</a:t>
            </a:r>
          </a:p>
          <a:p>
            <a:r>
              <a:rPr lang="es-ES" sz="2700" dirty="0" smtClean="0"/>
              <a:t>Paralelamente, se desarrollo una especificación llamada ECMAScript 3.1, fruto de una propuesta de evolución más pequeña.</a:t>
            </a:r>
          </a:p>
          <a:p>
            <a:r>
              <a:rPr lang="es-ES" sz="2700" dirty="0" smtClean="0"/>
              <a:t>La versión 4 fue desechada antes de publicarse.</a:t>
            </a:r>
          </a:p>
          <a:p>
            <a:r>
              <a:rPr lang="es-ES" sz="2700" dirty="0" smtClean="0"/>
              <a:t>ECMAScript 3.1 se convirtió en la 5ª edición, lanzada en 2009: Objeto JSON, ‘use strict’, definición avanzada de propiedades, métodos de herencia nuevos…</a:t>
            </a:r>
            <a:endParaRPr lang="es-ES" sz="27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Ediciones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2425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700" dirty="0" smtClean="0"/>
              <a:t>Si queréis saber qué navegadores tienen soporte para la edición actual y las que han de venir os recomiendo </a:t>
            </a:r>
            <a:r>
              <a:rPr lang="es-ES" sz="2700" dirty="0"/>
              <a:t>esta web: </a:t>
            </a:r>
            <a:r>
              <a:rPr lang="es-ES" sz="2700" dirty="0">
                <a:hlinkClick r:id="rId2"/>
              </a:rPr>
              <a:t>http://kangax.github.io/compat-table/es5</a:t>
            </a:r>
            <a:r>
              <a:rPr lang="es-ES" sz="2700" dirty="0" smtClean="0">
                <a:hlinkClick r:id="rId2"/>
              </a:rPr>
              <a:t>/</a:t>
            </a:r>
            <a:r>
              <a:rPr lang="es-ES" sz="2700" dirty="0" smtClean="0"/>
              <a:t> </a:t>
            </a:r>
          </a:p>
          <a:p>
            <a:pPr marL="0" indent="0">
              <a:buNone/>
            </a:pPr>
            <a:endParaRPr lang="es-ES" sz="27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574844" y="270933"/>
            <a:ext cx="3646312" cy="572031"/>
          </a:xfrm>
        </p:spPr>
        <p:txBody>
          <a:bodyPr/>
          <a:lstStyle/>
          <a:p>
            <a:r>
              <a:rPr lang="es-ES" dirty="0" smtClean="0"/>
              <a:t>Soporte en navegadores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968" y="2429228"/>
            <a:ext cx="6987590" cy="378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5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DOM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</a:t>
            </a:r>
            <a:r>
              <a:rPr lang="es-ES" dirty="0" err="1" smtClean="0"/>
              <a:t>Document</a:t>
            </a:r>
            <a:r>
              <a:rPr lang="es-ES" dirty="0" smtClean="0"/>
              <a:t> Object </a:t>
            </a:r>
            <a:r>
              <a:rPr lang="es-ES" dirty="0" err="1" smtClean="0"/>
              <a:t>Model</a:t>
            </a:r>
            <a:r>
              <a:rPr lang="es-ES" dirty="0" smtClean="0"/>
              <a:t> (DOM) es una API para XML cuyo uso se extendió al HTML.</a:t>
            </a:r>
          </a:p>
          <a:p>
            <a:r>
              <a:rPr lang="es-ES" dirty="0" smtClean="0"/>
              <a:t>El DOM mapea toda la jerarquía de nodos de una página web. Estos nodos pueden ser creados, modificados, añadidos, borrados…</a:t>
            </a:r>
          </a:p>
          <a:p>
            <a:r>
              <a:rPr lang="es-ES" dirty="0" smtClean="0"/>
              <a:t>El </a:t>
            </a:r>
            <a:r>
              <a:rPr lang="es-ES" dirty="0" err="1" smtClean="0"/>
              <a:t>World</a:t>
            </a:r>
            <a:r>
              <a:rPr lang="es-ES" dirty="0" smtClean="0"/>
              <a:t> Wide Web </a:t>
            </a:r>
            <a:r>
              <a:rPr lang="es-ES" dirty="0" err="1" smtClean="0"/>
              <a:t>Consortium</a:t>
            </a:r>
            <a:r>
              <a:rPr lang="es-ES" dirty="0" smtClean="0"/>
              <a:t> (W3C) se encarga de controlar la evolución del DOM.</a:t>
            </a:r>
          </a:p>
          <a:p>
            <a:r>
              <a:rPr lang="es-ES" dirty="0" smtClean="0"/>
              <a:t>Existen, hasta el momento, 3 versiones o niveles.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sz="1800" dirty="0" smtClean="0"/>
              <a:t>Comprueba el soporte del DOM de los diferentes navegadores:</a:t>
            </a:r>
          </a:p>
          <a:p>
            <a:pPr marL="0" indent="0">
              <a:buNone/>
            </a:pPr>
            <a:r>
              <a:rPr lang="es-ES" sz="1800" dirty="0">
                <a:hlinkClick r:id="rId2"/>
              </a:rPr>
              <a:t>http://www.webbrowsercompatibility.com/dom/desktop</a:t>
            </a:r>
            <a:r>
              <a:rPr lang="es-ES" sz="1800" dirty="0" smtClean="0">
                <a:hlinkClick r:id="rId2"/>
              </a:rPr>
              <a:t>/</a:t>
            </a:r>
            <a:r>
              <a:rPr lang="es-ES" sz="1800" dirty="0"/>
              <a:t> </a:t>
            </a:r>
            <a:br>
              <a:rPr lang="es-ES" sz="1800" dirty="0"/>
            </a:br>
            <a:r>
              <a:rPr lang="es-ES" sz="1800" dirty="0">
                <a:hlinkClick r:id="rId3"/>
              </a:rPr>
              <a:t>http://</a:t>
            </a:r>
            <a:r>
              <a:rPr lang="es-ES" sz="1800" dirty="0" smtClean="0">
                <a:hlinkClick r:id="rId3"/>
              </a:rPr>
              <a:t>www.w3.org/2003/02/06-dom-support.html</a:t>
            </a:r>
            <a:r>
              <a:rPr lang="es-ES" sz="1800" dirty="0" smtClean="0"/>
              <a:t> </a:t>
            </a: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395785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18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0976" y="2708276"/>
            <a:ext cx="8262937" cy="1035050"/>
          </a:xfrm>
        </p:spPr>
        <p:txBody>
          <a:bodyPr/>
          <a:lstStyle/>
          <a:p>
            <a:r>
              <a:rPr lang="es-ES" sz="7200" dirty="0" smtClean="0"/>
              <a:t>Presentación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52586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BOM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 sz="2400" dirty="0" smtClean="0"/>
              <a:t>Mediante el Browser Object </a:t>
            </a:r>
            <a:r>
              <a:rPr lang="es-ES" sz="2400" dirty="0" err="1" smtClean="0"/>
              <a:t>Model</a:t>
            </a:r>
            <a:r>
              <a:rPr lang="es-ES" sz="2400" dirty="0" smtClean="0"/>
              <a:t> (BOM) se nos permite el acceso y manipulación de la ventana del navegador (window).</a:t>
            </a:r>
          </a:p>
          <a:p>
            <a:pPr>
              <a:lnSpc>
                <a:spcPct val="100000"/>
              </a:lnSpc>
            </a:pPr>
            <a:r>
              <a:rPr lang="es-ES" sz="2400" dirty="0" smtClean="0"/>
              <a:t>El BOM era la única parte no estándar de JavaScript.</a:t>
            </a:r>
          </a:p>
          <a:p>
            <a:pPr>
              <a:lnSpc>
                <a:spcPct val="100000"/>
              </a:lnSpc>
            </a:pPr>
            <a:r>
              <a:rPr lang="es-ES" sz="2400" dirty="0" smtClean="0"/>
              <a:t>Esto ha cambiado con la introducción de HTML5, que ha intentado formalizar buena parte del BOM en una especificación.</a:t>
            </a:r>
          </a:p>
          <a:p>
            <a:pPr>
              <a:lnSpc>
                <a:spcPct val="100000"/>
              </a:lnSpc>
            </a:pPr>
            <a:r>
              <a:rPr lang="es-ES" sz="2400" dirty="0" smtClean="0"/>
              <a:t>A parte de trabajar con el window y los </a:t>
            </a:r>
            <a:r>
              <a:rPr lang="es-ES" sz="2400" dirty="0" err="1" smtClean="0"/>
              <a:t>frames</a:t>
            </a:r>
            <a:r>
              <a:rPr lang="es-ES" sz="2400" dirty="0" smtClean="0"/>
              <a:t> del navegador, el BOM se encarga de sus extensiones específicas, por ejemplo: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La capacidad de lanzar un pop up en una nueva ventana.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La capacidad de mover, modificar y cerrar una ventana.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Los objetos </a:t>
            </a:r>
            <a:r>
              <a:rPr lang="es-ES" sz="2000" dirty="0" err="1" smtClean="0"/>
              <a:t>navigator</a:t>
            </a:r>
            <a:r>
              <a:rPr lang="es-ES" sz="2000" dirty="0" smtClean="0"/>
              <a:t>, </a:t>
            </a:r>
            <a:r>
              <a:rPr lang="es-ES" sz="2000" dirty="0" err="1" smtClean="0"/>
              <a:t>location</a:t>
            </a:r>
            <a:r>
              <a:rPr lang="es-ES" sz="2000" dirty="0" smtClean="0"/>
              <a:t> y </a:t>
            </a:r>
            <a:r>
              <a:rPr lang="es-ES" sz="2000" dirty="0" err="1" smtClean="0"/>
              <a:t>screen</a:t>
            </a:r>
            <a:r>
              <a:rPr lang="es-ES" sz="2000" dirty="0" smtClean="0"/>
              <a:t>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El soporte para cookies.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Objetos personalizados como el XMLHttpRequest.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22992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Multiparadigma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3056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Multiparadigma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s-ES" dirty="0" smtClean="0"/>
              <a:t>JavaScript permite y facilita el uso de múltiples paradigmas de programación: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Programación Imperativa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Basada en describir acciones en detalle</a:t>
            </a:r>
            <a:r>
              <a:rPr lang="es-ES" dirty="0" smtClean="0"/>
              <a:t>.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Programación Orientada a Objetos basada en Prototipo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Basada alrededor de los objetos prototípicos.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Metaprogramación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Manipulación de la base del modelo de ejecución de JavaScript.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Programación funcional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Basada en la utilización de funciones aritméticas sin manejo de datos mutables o de estado.</a:t>
            </a:r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1911" y="270933"/>
            <a:ext cx="3409245" cy="572031"/>
          </a:xfrm>
        </p:spPr>
        <p:txBody>
          <a:bodyPr/>
          <a:lstStyle/>
          <a:p>
            <a:r>
              <a:rPr lang="es-ES" dirty="0" smtClean="0"/>
              <a:t>Múltiples paradigmas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4616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2638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JavaScript es un lenguaje de script diseñado para  interactuar con páginas webs y formado por tres partes diferenciadas: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ECMAScript, definido en ECMA-262 que provee la funcionalidad central.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DOM, que provee métodos para trabajar con el contenido de las páginas web.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BOM, que provee métodos para interactuar con el navegador.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La mayoría de navegadores soportan ECMAScript 3.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soporte para ECMAScript 5 está creciendo.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soporte del DOM y el BOM es bastante variable.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JavaScript soporta múltiples paradigmas de programación.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593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JavaScript en el HTML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3437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148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</a:t>
            </a:r>
            <a:r>
              <a:rPr lang="es-ES" dirty="0"/>
              <a:t>elemento </a:t>
            </a:r>
            <a:r>
              <a:rPr lang="es-ES" i="1" dirty="0"/>
              <a:t>&lt;</a:t>
            </a:r>
            <a:r>
              <a:rPr lang="es-ES" i="1" dirty="0" smtClean="0"/>
              <a:t>script&gt; </a:t>
            </a:r>
            <a:r>
              <a:rPr lang="es-ES" dirty="0" smtClean="0"/>
              <a:t>es el método principal para insertar JavaScript en un HTML.</a:t>
            </a:r>
          </a:p>
          <a:p>
            <a:r>
              <a:rPr lang="es-ES" dirty="0" smtClean="0"/>
              <a:t>Consta de 6 atributos:</a:t>
            </a:r>
          </a:p>
          <a:p>
            <a:pPr lvl="1"/>
            <a:r>
              <a:rPr lang="es-ES" i="1" dirty="0" smtClean="0">
                <a:solidFill>
                  <a:srgbClr val="323330"/>
                </a:solidFill>
              </a:rPr>
              <a:t>async</a:t>
            </a:r>
            <a:r>
              <a:rPr lang="es-ES" dirty="0" smtClean="0">
                <a:solidFill>
                  <a:srgbClr val="323330"/>
                </a:solidFill>
              </a:rPr>
              <a:t>: no bloquea la carga de otros recursos. Sólo válido para scripts externos.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err="1" smtClean="0">
                <a:solidFill>
                  <a:srgbClr val="323330"/>
                </a:solidFill>
              </a:rPr>
              <a:t>charset</a:t>
            </a:r>
            <a:r>
              <a:rPr lang="es-ES" dirty="0" smtClean="0">
                <a:solidFill>
                  <a:srgbClr val="323330"/>
                </a:solidFill>
              </a:rPr>
              <a:t>: la mayoría de navegadores no lo tiene en cuenta.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smtClean="0">
                <a:solidFill>
                  <a:srgbClr val="323330"/>
                </a:solidFill>
              </a:rPr>
              <a:t>defer</a:t>
            </a:r>
            <a:r>
              <a:rPr lang="es-ES" dirty="0" smtClean="0">
                <a:solidFill>
                  <a:srgbClr val="323330"/>
                </a:solidFill>
              </a:rPr>
              <a:t>: espera a que se cargue el documento. Sólo valido para scripts externos.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err="1">
                <a:solidFill>
                  <a:srgbClr val="323330"/>
                </a:solidFill>
              </a:rPr>
              <a:t>l</a:t>
            </a:r>
            <a:r>
              <a:rPr lang="es-ES" i="1" dirty="0" err="1" smtClean="0">
                <a:solidFill>
                  <a:srgbClr val="323330"/>
                </a:solidFill>
              </a:rPr>
              <a:t>anguage</a:t>
            </a:r>
            <a:r>
              <a:rPr lang="es-ES" dirty="0" smtClean="0">
                <a:solidFill>
                  <a:srgbClr val="323330"/>
                </a:solidFill>
              </a:rPr>
              <a:t>: obsoleto. No usar.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smtClean="0">
                <a:solidFill>
                  <a:srgbClr val="323330"/>
                </a:solidFill>
              </a:rPr>
              <a:t>src</a:t>
            </a:r>
            <a:r>
              <a:rPr lang="es-ES" dirty="0" smtClean="0">
                <a:solidFill>
                  <a:srgbClr val="323330"/>
                </a:solidFill>
              </a:rPr>
              <a:t>: script externo a ejecutar.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err="1" smtClean="0">
                <a:solidFill>
                  <a:srgbClr val="323330"/>
                </a:solidFill>
              </a:rPr>
              <a:t>type</a:t>
            </a:r>
            <a:r>
              <a:rPr lang="es-ES" dirty="0" smtClean="0">
                <a:solidFill>
                  <a:srgbClr val="323330"/>
                </a:solidFill>
              </a:rPr>
              <a:t>: indica el MIME </a:t>
            </a:r>
            <a:r>
              <a:rPr lang="es-ES" dirty="0" err="1" smtClean="0">
                <a:solidFill>
                  <a:srgbClr val="323330"/>
                </a:solidFill>
              </a:rPr>
              <a:t>type</a:t>
            </a:r>
            <a:r>
              <a:rPr lang="es-ES" dirty="0" smtClean="0">
                <a:solidFill>
                  <a:srgbClr val="323330"/>
                </a:solidFill>
              </a:rPr>
              <a:t>. Si no aparece se asume </a:t>
            </a:r>
            <a:r>
              <a:rPr lang="es-ES" i="1" dirty="0" smtClean="0">
                <a:solidFill>
                  <a:srgbClr val="323330"/>
                </a:solidFill>
              </a:rPr>
              <a:t>“</a:t>
            </a:r>
            <a:r>
              <a:rPr lang="es-ES" i="1" dirty="0" err="1" smtClean="0">
                <a:solidFill>
                  <a:srgbClr val="323330"/>
                </a:solidFill>
              </a:rPr>
              <a:t>text</a:t>
            </a:r>
            <a:r>
              <a:rPr lang="es-ES" i="1" dirty="0" smtClean="0">
                <a:solidFill>
                  <a:srgbClr val="323330"/>
                </a:solidFill>
              </a:rPr>
              <a:t>/</a:t>
            </a:r>
            <a:r>
              <a:rPr lang="es-ES" i="1" dirty="0" err="1" smtClean="0">
                <a:solidFill>
                  <a:srgbClr val="323330"/>
                </a:solidFill>
              </a:rPr>
              <a:t>javascript</a:t>
            </a:r>
            <a:r>
              <a:rPr lang="es-ES" i="1" dirty="0" smtClean="0">
                <a:solidFill>
                  <a:srgbClr val="323330"/>
                </a:solidFill>
              </a:rPr>
              <a:t>”.</a:t>
            </a:r>
            <a:endParaRPr lang="es-ES" i="1" dirty="0">
              <a:solidFill>
                <a:srgbClr val="323330"/>
              </a:solidFill>
            </a:endParaRPr>
          </a:p>
          <a:p>
            <a:r>
              <a:rPr lang="es-ES" dirty="0" smtClean="0"/>
              <a:t>Se puede usar de dos modos diferentes: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Embebiendo JavaScript directamente en la página.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Incluyendo JavaScript de un fichero externo.</a:t>
            </a:r>
          </a:p>
          <a:p>
            <a:endParaRPr lang="es-ES" dirty="0" smtClean="0"/>
          </a:p>
          <a:p>
            <a:pPr lvl="1"/>
            <a:endParaRPr lang="es-ES" dirty="0" smtClean="0"/>
          </a:p>
          <a:p>
            <a:pPr marL="457200" lvl="1" indent="0">
              <a:buNone/>
            </a:pPr>
            <a:endParaRPr lang="es-ES" dirty="0" smtClean="0"/>
          </a:p>
          <a:p>
            <a:pPr lvl="1"/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Características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3233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Ejemplo embebido: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&lt;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200" dirty="0">
                <a:solidFill>
                  <a:srgbClr val="323330"/>
                </a:solidFill>
              </a:rPr>
              <a:t> </a:t>
            </a:r>
            <a:r>
              <a:rPr lang="es-ES" sz="1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type</a:t>
            </a:r>
            <a:r>
              <a:rPr lang="es-ES" sz="1200" dirty="0">
                <a:solidFill>
                  <a:srgbClr val="323330"/>
                </a:solidFill>
              </a:rPr>
              <a:t>="</a:t>
            </a:r>
            <a:r>
              <a:rPr lang="es-ES" sz="1200" dirty="0" err="1" smtClean="0">
                <a:solidFill>
                  <a:srgbClr val="C00000"/>
                </a:solidFill>
              </a:rPr>
              <a:t>text</a:t>
            </a:r>
            <a:r>
              <a:rPr lang="es-ES" sz="1200" dirty="0" smtClean="0">
                <a:solidFill>
                  <a:srgbClr val="C00000"/>
                </a:solidFill>
              </a:rPr>
              <a:t>/</a:t>
            </a:r>
            <a:r>
              <a:rPr lang="es-ES" sz="1200" dirty="0" err="1" smtClean="0">
                <a:solidFill>
                  <a:srgbClr val="C00000"/>
                </a:solidFill>
              </a:rPr>
              <a:t>javascript</a:t>
            </a:r>
            <a:r>
              <a:rPr lang="es-ES" sz="1200" dirty="0">
                <a:solidFill>
                  <a:srgbClr val="323330"/>
                </a:solidFill>
              </a:rPr>
              <a:t>"&gt;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	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function </a:t>
            </a:r>
            <a:r>
              <a:rPr lang="es-ES" sz="1200" dirty="0">
                <a:solidFill>
                  <a:srgbClr val="323330"/>
                </a:solidFill>
              </a:rPr>
              <a:t>test(){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	     console.log(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 err="1">
                <a:solidFill>
                  <a:srgbClr val="C00000"/>
                </a:solidFill>
              </a:rPr>
              <a:t>Hello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>
                <a:solidFill>
                  <a:srgbClr val="323330"/>
                </a:solidFill>
              </a:rPr>
              <a:t>);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	}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&lt;/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200" dirty="0">
                <a:solidFill>
                  <a:srgbClr val="323330"/>
                </a:solidFill>
              </a:rPr>
              <a:t>&gt;</a:t>
            </a:r>
          </a:p>
          <a:p>
            <a:r>
              <a:rPr lang="es-ES" dirty="0" smtClean="0"/>
              <a:t>Ejemplo carga externa:</a:t>
            </a:r>
          </a:p>
          <a:p>
            <a:pPr marL="457200" lvl="2" indent="0">
              <a:spcBef>
                <a:spcPts val="1000"/>
              </a:spcBef>
              <a:buNone/>
            </a:pPr>
            <a:r>
              <a:rPr lang="es-ES" sz="1200" dirty="0" smtClean="0"/>
              <a:t>&lt;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200" dirty="0"/>
              <a:t> src="</a:t>
            </a:r>
            <a:r>
              <a:rPr lang="es-ES" sz="1200" dirty="0">
                <a:solidFill>
                  <a:srgbClr val="C00000"/>
                </a:solidFill>
              </a:rPr>
              <a:t>test.js</a:t>
            </a:r>
            <a:r>
              <a:rPr lang="es-ES" sz="1200" dirty="0"/>
              <a:t>" </a:t>
            </a:r>
            <a:r>
              <a:rPr lang="es-ES" sz="1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type</a:t>
            </a:r>
            <a:r>
              <a:rPr lang="es-ES" sz="1200" dirty="0"/>
              <a:t>="</a:t>
            </a:r>
            <a:r>
              <a:rPr lang="es-ES" sz="1200" dirty="0" err="1">
                <a:solidFill>
                  <a:srgbClr val="C00000"/>
                </a:solidFill>
              </a:rPr>
              <a:t>text</a:t>
            </a:r>
            <a:r>
              <a:rPr lang="es-ES" sz="1200" dirty="0">
                <a:solidFill>
                  <a:srgbClr val="C00000"/>
                </a:solidFill>
              </a:rPr>
              <a:t>/</a:t>
            </a:r>
            <a:r>
              <a:rPr lang="es-ES" sz="1200" dirty="0" err="1">
                <a:solidFill>
                  <a:srgbClr val="C00000"/>
                </a:solidFill>
              </a:rPr>
              <a:t>javascript</a:t>
            </a:r>
            <a:r>
              <a:rPr lang="es-ES" sz="1200" dirty="0"/>
              <a:t>"&gt;&lt;/script</a:t>
            </a:r>
            <a:r>
              <a:rPr lang="es-ES" sz="1200" dirty="0" smtClean="0"/>
              <a:t>&gt;</a:t>
            </a:r>
            <a:endParaRPr lang="es-ES" dirty="0" smtClean="0"/>
          </a:p>
          <a:p>
            <a:r>
              <a:rPr lang="es-ES" dirty="0" smtClean="0"/>
              <a:t>El elemento </a:t>
            </a:r>
            <a:r>
              <a:rPr lang="es-ES" i="1" dirty="0" smtClean="0"/>
              <a:t>&lt;script&gt; </a:t>
            </a:r>
            <a:r>
              <a:rPr lang="es-ES" dirty="0" smtClean="0"/>
              <a:t>permite incluir ficheros JavaScript fuera del dominio.</a:t>
            </a:r>
          </a:p>
          <a:p>
            <a:r>
              <a:rPr lang="es-ES" dirty="0" smtClean="0"/>
              <a:t>Los elementos </a:t>
            </a:r>
            <a:r>
              <a:rPr lang="es-ES" i="1" dirty="0" smtClean="0"/>
              <a:t>&lt;script&gt; </a:t>
            </a:r>
            <a:r>
              <a:rPr lang="es-ES" dirty="0" smtClean="0"/>
              <a:t>de una página son interpretados en orden de aparición siempre que no contengan los atributos </a:t>
            </a:r>
            <a:r>
              <a:rPr lang="es-ES" i="1" dirty="0" smtClean="0"/>
              <a:t>defer</a:t>
            </a:r>
            <a:r>
              <a:rPr lang="es-ES" dirty="0" smtClean="0"/>
              <a:t> o </a:t>
            </a:r>
            <a:r>
              <a:rPr lang="es-ES" i="1" dirty="0" smtClean="0"/>
              <a:t>async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elemento </a:t>
            </a:r>
            <a:r>
              <a:rPr lang="es-ES" i="1" dirty="0" smtClean="0"/>
              <a:t>&lt;script&gt; </a:t>
            </a:r>
            <a:r>
              <a:rPr lang="es-ES" dirty="0" smtClean="0"/>
              <a:t>bloquea las descargas progresivas de la página.</a:t>
            </a:r>
          </a:p>
          <a:p>
            <a:r>
              <a:rPr lang="es-ES" dirty="0" smtClean="0"/>
              <a:t>No omitir el tag de cierre </a:t>
            </a:r>
            <a:r>
              <a:rPr lang="es-ES" i="1" dirty="0" smtClean="0"/>
              <a:t>&lt;/script&gt; </a:t>
            </a:r>
            <a:r>
              <a:rPr lang="es-ES" dirty="0" smtClean="0"/>
              <a:t>y usar </a:t>
            </a:r>
            <a:r>
              <a:rPr lang="es-ES" i="1" dirty="0" smtClean="0"/>
              <a:t>&lt;script …/&gt; </a:t>
            </a:r>
            <a:r>
              <a:rPr lang="es-ES" dirty="0" smtClean="0"/>
              <a:t>porque es HTML inválido.</a:t>
            </a:r>
            <a:endParaRPr lang="es-ES" dirty="0"/>
          </a:p>
          <a:p>
            <a:endParaRPr lang="es-ES" dirty="0"/>
          </a:p>
          <a:p>
            <a:pPr marL="457200" lvl="1" indent="0">
              <a:buNone/>
            </a:pPr>
            <a:endParaRPr lang="es-ES" dirty="0" smtClean="0"/>
          </a:p>
          <a:p>
            <a:pPr marL="457200" lvl="1" indent="0">
              <a:buNone/>
            </a:pPr>
            <a:endParaRPr lang="es-ES" dirty="0" smtClean="0"/>
          </a:p>
          <a:p>
            <a:pPr lvl="1"/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Características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190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Tradicionalmente, los elementos </a:t>
            </a:r>
            <a:r>
              <a:rPr lang="es-ES" i="1" dirty="0" smtClean="0"/>
              <a:t>&lt;script&gt; </a:t>
            </a:r>
            <a:r>
              <a:rPr lang="es-ES" dirty="0" smtClean="0"/>
              <a:t>se han venido posicionando en el elemento </a:t>
            </a:r>
            <a:r>
              <a:rPr lang="es-ES" i="1" dirty="0" smtClean="0"/>
              <a:t>&lt;head&gt; </a:t>
            </a:r>
            <a:r>
              <a:rPr lang="es-ES" dirty="0" smtClean="0"/>
              <a:t>de las páginas.</a:t>
            </a:r>
          </a:p>
          <a:p>
            <a:r>
              <a:rPr lang="es-ES" dirty="0" smtClean="0"/>
              <a:t>La idea era mantener las referencias a los archivos CSS y JavaScript en la misma área.</a:t>
            </a:r>
          </a:p>
          <a:p>
            <a:r>
              <a:rPr lang="es-ES" dirty="0" smtClean="0"/>
              <a:t>Esto implicaba que todo el código JavaScript debía ser descargado, parseado e interpretado antes de que la página empezase a renderizar.</a:t>
            </a:r>
          </a:p>
          <a:p>
            <a:r>
              <a:rPr lang="es-ES" dirty="0" smtClean="0"/>
              <a:t>El renderizado de una página empieza cuando el navegador recibe la etiqueta de apertura </a:t>
            </a:r>
            <a:r>
              <a:rPr lang="es-ES" i="1" dirty="0" smtClean="0"/>
              <a:t>&lt;body&gt;.</a:t>
            </a:r>
          </a:p>
          <a:p>
            <a:r>
              <a:rPr lang="es-ES" dirty="0" smtClean="0"/>
              <a:t>Las aplicaciones web modernas incluyen la referencias JavaScript en el elemento </a:t>
            </a:r>
            <a:r>
              <a:rPr lang="es-ES" i="1" dirty="0" smtClean="0"/>
              <a:t>&lt;body&gt;</a:t>
            </a:r>
            <a:r>
              <a:rPr lang="es-ES" dirty="0" smtClean="0"/>
              <a:t>, después del contenido de la página para agilizar el renderizado de la página.</a:t>
            </a:r>
            <a:endParaRPr lang="es-ES" dirty="0"/>
          </a:p>
          <a:p>
            <a:pPr marL="457200" lvl="1" indent="0">
              <a:buNone/>
            </a:pPr>
            <a:endParaRPr lang="es-ES" dirty="0" smtClean="0"/>
          </a:p>
          <a:p>
            <a:pPr marL="457200" lvl="1" indent="0">
              <a:buNone/>
            </a:pPr>
            <a:endParaRPr lang="es-ES" dirty="0" smtClean="0"/>
          </a:p>
          <a:p>
            <a:pPr lvl="1"/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285471" y="270933"/>
            <a:ext cx="4935686" cy="572031"/>
          </a:xfrm>
        </p:spPr>
        <p:txBody>
          <a:bodyPr/>
          <a:lstStyle/>
          <a:p>
            <a:r>
              <a:rPr lang="es-ES" dirty="0" smtClean="0"/>
              <a:t> Posicionamiento de la etiqueta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011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¿Quién soy?</a:t>
            </a:r>
            <a:endParaRPr lang="es-ES" dirty="0"/>
          </a:p>
        </p:txBody>
      </p:sp>
      <p:sp>
        <p:nvSpPr>
          <p:cNvPr id="10" name="Rectangle 9"/>
          <p:cNvSpPr/>
          <p:nvPr/>
        </p:nvSpPr>
        <p:spPr>
          <a:xfrm>
            <a:off x="6553200" y="2828062"/>
            <a:ext cx="536257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1"/>
                </a:solidFill>
              </a:rPr>
              <a:t>var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 =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name: </a:t>
            </a:r>
            <a:r>
              <a:rPr lang="en-US" sz="2400" dirty="0">
                <a:solidFill>
                  <a:srgbClr val="C00000"/>
                </a:solidFill>
              </a:rPr>
              <a:t>'Roberto Huertas'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twitter: </a:t>
            </a:r>
            <a:r>
              <a:rPr lang="en-US" sz="2400" dirty="0" smtClean="0">
                <a:solidFill>
                  <a:srgbClr val="C00000"/>
                </a:solidFill>
              </a:rPr>
              <a:t>'@</a:t>
            </a:r>
            <a:r>
              <a:rPr lang="en-US" sz="2400" dirty="0" err="1" smtClean="0">
                <a:solidFill>
                  <a:srgbClr val="C00000"/>
                </a:solidFill>
              </a:rPr>
              <a:t>Newton_W</a:t>
            </a:r>
            <a:r>
              <a:rPr lang="en-US" sz="2400" dirty="0" smtClean="0">
                <a:solidFill>
                  <a:srgbClr val="C00000"/>
                </a:solidFill>
              </a:rPr>
              <a:t>'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worksAt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sz="2400" dirty="0">
                <a:solidFill>
                  <a:srgbClr val="C00000"/>
                </a:solidFill>
              </a:rPr>
              <a:t>'@tokiota_IT'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job: </a:t>
            </a:r>
            <a:r>
              <a:rPr lang="en-US" sz="2400" dirty="0">
                <a:solidFill>
                  <a:srgbClr val="C00000"/>
                </a:solidFill>
              </a:rPr>
              <a:t>'developer'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81823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401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Si añadimos el atributo </a:t>
            </a:r>
            <a:r>
              <a:rPr lang="es-ES" i="1" dirty="0" smtClean="0"/>
              <a:t>defer</a:t>
            </a:r>
            <a:r>
              <a:rPr lang="es-ES" dirty="0" smtClean="0"/>
              <a:t> al elemento </a:t>
            </a:r>
            <a:r>
              <a:rPr lang="es-ES" i="1" dirty="0" smtClean="0"/>
              <a:t>&lt;script&gt; </a:t>
            </a:r>
            <a:r>
              <a:rPr lang="es-ES" dirty="0" smtClean="0"/>
              <a:t>la descarga comenzará de inmediato pero la ejecución  se efectuará después del renderizado.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teoría, estos scripts serán ejecutados en orden. A la práctica, no siempre.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teoría, estos scripts se ejecutarán antes del evento </a:t>
            </a:r>
            <a:r>
              <a:rPr lang="es-ES" i="1" dirty="0" smtClean="0"/>
              <a:t>DOMContentLoaded</a:t>
            </a:r>
            <a:r>
              <a:rPr lang="es-ES" dirty="0" smtClean="0"/>
              <a:t>. A la práctica no siempre.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recomienda usar un único elemento </a:t>
            </a:r>
            <a:r>
              <a:rPr lang="es-ES" i="1" dirty="0" smtClean="0"/>
              <a:t>&lt;script&gt; </a:t>
            </a:r>
            <a:r>
              <a:rPr lang="es-ES" dirty="0" smtClean="0"/>
              <a:t>para evitar problemas con los dos anteriores puntos.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atributo </a:t>
            </a:r>
            <a:r>
              <a:rPr lang="es-ES" i="1" dirty="0" smtClean="0"/>
              <a:t>defer</a:t>
            </a:r>
            <a:r>
              <a:rPr lang="es-ES" dirty="0" smtClean="0"/>
              <a:t> sólo se soporta para carga de scripts externos.</a:t>
            </a:r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Scripts diferidos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3511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HTML5 introduce el atributo </a:t>
            </a:r>
            <a:r>
              <a:rPr lang="es-ES" i="1" dirty="0" smtClean="0"/>
              <a:t>async</a:t>
            </a:r>
            <a:r>
              <a:rPr lang="es-ES" dirty="0" smtClean="0"/>
              <a:t> para el elemento </a:t>
            </a:r>
            <a:r>
              <a:rPr lang="es-ES" i="1" dirty="0" smtClean="0"/>
              <a:t>&lt;script&gt;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atributo async provocará la descarga y ejecución inmediatas pero la descarga no producirá ningún bloqueo.</a:t>
            </a: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Sólo aplica a scripts externos.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No se garantiza que los scripts se carguen en orden.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Scripts asíncronos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6540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2878" y="165101"/>
            <a:ext cx="7427695" cy="677863"/>
          </a:xfrm>
        </p:spPr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9" y="1276350"/>
            <a:ext cx="8452482" cy="4933950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&lt;script&gt;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&lt;script async&gt;</a:t>
            </a:r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>&lt;script defer&gt;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183395" y="270933"/>
            <a:ext cx="4037761" cy="572031"/>
          </a:xfrm>
        </p:spPr>
        <p:txBody>
          <a:bodyPr/>
          <a:lstStyle/>
          <a:p>
            <a:r>
              <a:rPr lang="es-ES" dirty="0" smtClean="0"/>
              <a:t>normal vs async vs defer</a:t>
            </a:r>
            <a:endParaRPr lang="es-E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8" y="1724024"/>
            <a:ext cx="8247239" cy="10188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8" y="3486149"/>
            <a:ext cx="8118877" cy="9145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9" y="5327508"/>
            <a:ext cx="8126900" cy="8744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1714" y="1331881"/>
            <a:ext cx="2129442" cy="191303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091714" y="3144887"/>
            <a:ext cx="298831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700" dirty="0">
                <a:solidFill>
                  <a:srgbClr val="323330"/>
                </a:solidFill>
                <a:latin typeface="+mj-lt"/>
                <a:hlinkClick r:id="rId6"/>
              </a:rPr>
              <a:t>http://</a:t>
            </a:r>
            <a:r>
              <a:rPr lang="es-ES" sz="700" dirty="0" smtClean="0">
                <a:solidFill>
                  <a:srgbClr val="323330"/>
                </a:solidFill>
                <a:latin typeface="+mj-lt"/>
                <a:hlinkClick r:id="rId6"/>
              </a:rPr>
              <a:t>www.growingwiththeweb.com/2014/02/async-vs-defer-attributes.html</a:t>
            </a:r>
            <a:endParaRPr lang="es-ES" sz="700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369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DOM nos permite crear nodos dinámicamente por lo que podemos usar sus métodos para crear un elemento </a:t>
            </a:r>
            <a:r>
              <a:rPr lang="es-ES" i="1" dirty="0" smtClean="0"/>
              <a:t>&lt;script&gt; </a:t>
            </a:r>
            <a:r>
              <a:rPr lang="es-ES" dirty="0" smtClean="0"/>
              <a:t>de manera dinámica.</a:t>
            </a:r>
            <a:br>
              <a:rPr lang="es-ES" dirty="0" smtClean="0"/>
            </a:br>
            <a:endParaRPr lang="es-ES" sz="1400" dirty="0" smtClean="0"/>
          </a:p>
          <a:p>
            <a:pPr marL="457200" lvl="1" indent="0">
              <a:buNone/>
            </a:pP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1200" dirty="0"/>
              <a:t> script = document.createElement(</a:t>
            </a:r>
            <a:r>
              <a:rPr lang="es-ES" sz="1200" dirty="0">
                <a:solidFill>
                  <a:srgbClr val="C00000"/>
                </a:solidFill>
              </a:rPr>
              <a:t>'script'</a:t>
            </a:r>
            <a:r>
              <a:rPr lang="es-ES" sz="1200" dirty="0"/>
              <a:t>);</a:t>
            </a:r>
          </a:p>
          <a:p>
            <a:pPr marL="457200" lvl="1" indent="0">
              <a:buNone/>
            </a:pPr>
            <a:r>
              <a:rPr lang="es-ES" sz="1200" dirty="0"/>
              <a:t>script.type = 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 err="1">
                <a:solidFill>
                  <a:srgbClr val="C00000"/>
                </a:solidFill>
              </a:rPr>
              <a:t>text</a:t>
            </a:r>
            <a:r>
              <a:rPr lang="es-ES" sz="1200" dirty="0">
                <a:solidFill>
                  <a:srgbClr val="C00000"/>
                </a:solidFill>
              </a:rPr>
              <a:t>/</a:t>
            </a:r>
            <a:r>
              <a:rPr lang="es-ES" sz="1200" dirty="0" err="1">
                <a:solidFill>
                  <a:srgbClr val="C00000"/>
                </a:solidFill>
              </a:rPr>
              <a:t>javascript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/>
              <a:t>;</a:t>
            </a:r>
          </a:p>
          <a:p>
            <a:pPr marL="457200" lvl="1" indent="0">
              <a:buNone/>
            </a:pPr>
            <a:r>
              <a:rPr lang="es-ES" sz="1200" dirty="0"/>
              <a:t>script.src = </a:t>
            </a:r>
            <a:r>
              <a:rPr lang="es-ES" sz="1200" dirty="0">
                <a:solidFill>
                  <a:srgbClr val="C00000"/>
                </a:solidFill>
              </a:rPr>
              <a:t>‘app.js';</a:t>
            </a:r>
          </a:p>
          <a:p>
            <a:pPr marL="457200" lvl="1" indent="0">
              <a:buNone/>
            </a:pPr>
            <a:r>
              <a:rPr lang="es-ES" sz="1200" dirty="0"/>
              <a:t>document.getElementsByTagName(</a:t>
            </a:r>
            <a:r>
              <a:rPr lang="es-ES" sz="1200" dirty="0">
                <a:solidFill>
                  <a:srgbClr val="C00000"/>
                </a:solidFill>
              </a:rPr>
              <a:t>'head'</a:t>
            </a:r>
            <a:r>
              <a:rPr lang="es-ES" sz="1200" dirty="0"/>
              <a:t>)[</a:t>
            </a:r>
            <a:r>
              <a:rPr lang="es-ES" sz="1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r>
              <a:rPr lang="es-ES" sz="1200" dirty="0"/>
              <a:t>].</a:t>
            </a:r>
            <a:r>
              <a:rPr lang="es-ES" sz="1200" dirty="0" err="1"/>
              <a:t>appendChild</a:t>
            </a:r>
            <a:r>
              <a:rPr lang="es-ES" sz="1200" dirty="0"/>
              <a:t>(script</a:t>
            </a:r>
            <a:r>
              <a:rPr lang="es-ES" sz="1200" dirty="0" smtClean="0"/>
              <a:t>);</a:t>
            </a:r>
            <a:br>
              <a:rPr lang="es-ES" sz="1200" dirty="0" smtClean="0"/>
            </a:br>
            <a:endParaRPr lang="es-ES" sz="1200" dirty="0"/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fichero comenzaría a descargarse al momento en que añadamos el nodo a la página.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fichero se descargaría y se ejecutaría sin bloquear ningún proceso de la página, independientemente desde donde se inicie la descarga.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Esta técnica nos permite cargar scripts de fuera del dominio.</a:t>
            </a:r>
            <a:endParaRPr lang="es-ES" dirty="0" smtClean="0"/>
          </a:p>
          <a:p>
            <a:pPr marL="457200" lvl="1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Scripts </a:t>
            </a:r>
            <a:r>
              <a:rPr lang="es-ES" dirty="0" smtClean="0"/>
              <a:t>dinámicos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796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s-ES" dirty="0" smtClean="0"/>
              <a:t>Esta técnica se refiere a la carga de un script dinámico después de la carga de la página.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s-ES" dirty="0" smtClean="0"/>
              <a:t>Se recomienda separar la carga de los scripts en dos paquetes: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Una parte, requerida para inicializar la página.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Otra que sólo se necesite bajo ciertas condiciones.</a:t>
            </a:r>
          </a:p>
          <a:p>
            <a:pPr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</a:pPr>
            <a:r>
              <a:rPr lang="es-ES" dirty="0" smtClean="0"/>
              <a:t>La idea es cargar la página lo antes posible con lo mínimo necesario y cargar el resto en el </a:t>
            </a:r>
            <a:r>
              <a:rPr lang="es-ES" i="1" dirty="0" smtClean="0"/>
              <a:t>background</a:t>
            </a:r>
            <a:r>
              <a:rPr lang="es-ES" dirty="0" smtClean="0"/>
              <a:t>.</a:t>
            </a:r>
          </a:p>
          <a:p>
            <a:pPr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</a:pPr>
            <a:r>
              <a:rPr lang="es-ES" dirty="0" smtClean="0"/>
              <a:t>El primer script se carga normalmente y el segundo de manera dinámica.</a:t>
            </a:r>
            <a:br>
              <a:rPr lang="es-ES" dirty="0" smtClean="0"/>
            </a:br>
            <a:endParaRPr lang="es-ES" sz="14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Lazy Loading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8957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</a:t>
            </a:r>
            <a:r>
              <a:rPr lang="es-ES" sz="1600" dirty="0" smtClean="0"/>
              <a:t> &lt;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/>
              <a:t> src=</a:t>
            </a:r>
            <a:r>
              <a:rPr lang="es-ES" sz="1600" dirty="0">
                <a:solidFill>
                  <a:srgbClr val="C00000"/>
                </a:solidFill>
              </a:rPr>
              <a:t>"core.js"</a:t>
            </a:r>
            <a:r>
              <a:rPr lang="es-ES" sz="1600" dirty="0"/>
              <a:t>&gt;&lt;/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</a:t>
            </a:r>
            <a:r>
              <a:rPr lang="es-ES" sz="1600" dirty="0" smtClean="0"/>
              <a:t>    &lt;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</a:t>
            </a:r>
            <a:r>
              <a:rPr lang="es-ES" sz="1600" dirty="0" smtClean="0"/>
              <a:t>    </a:t>
            </a:r>
            <a:r>
              <a:rPr lang="es-ES" sz="1600" dirty="0" err="1" smtClean="0"/>
              <a:t>window.onload</a:t>
            </a:r>
            <a:r>
              <a:rPr lang="es-ES" sz="1600" dirty="0" smtClean="0"/>
              <a:t> </a:t>
            </a:r>
            <a:r>
              <a:rPr lang="es-ES" sz="1600" dirty="0"/>
              <a:t>= function ()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    </a:t>
            </a:r>
            <a:r>
              <a:rPr lang="es-ES" sz="1600" dirty="0" smtClean="0"/>
              <a:t>    var </a:t>
            </a:r>
            <a:r>
              <a:rPr lang="es-ES" sz="1600" dirty="0"/>
              <a:t>script = document.createElement(</a:t>
            </a:r>
            <a:r>
              <a:rPr lang="es-ES" sz="1600" dirty="0">
                <a:solidFill>
                  <a:srgbClr val="C00000"/>
                </a:solidFill>
              </a:rPr>
              <a:t>'script'</a:t>
            </a:r>
            <a:r>
              <a:rPr lang="es-ES" sz="16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    </a:t>
            </a:r>
            <a:r>
              <a:rPr lang="es-ES" sz="1600" dirty="0" smtClean="0"/>
              <a:t>    script.src </a:t>
            </a:r>
            <a:r>
              <a:rPr lang="es-ES" sz="1600" dirty="0"/>
              <a:t>= </a:t>
            </a:r>
            <a:r>
              <a:rPr lang="es-ES" sz="1600" dirty="0">
                <a:solidFill>
                  <a:srgbClr val="C00000"/>
                </a:solidFill>
              </a:rPr>
              <a:t>'lazyloaded.js'</a:t>
            </a:r>
            <a:r>
              <a:rPr lang="es-ES" sz="1600" dirty="0"/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    </a:t>
            </a:r>
            <a:r>
              <a:rPr lang="es-ES" sz="1600" dirty="0" smtClean="0"/>
              <a:t>   document.documentElement.firstChild.appendChild(script</a:t>
            </a:r>
            <a:r>
              <a:rPr lang="es-ES" sz="16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</a:t>
            </a:r>
            <a:r>
              <a:rPr lang="es-ES" sz="1600" dirty="0" smtClean="0"/>
              <a:t>   };</a:t>
            </a:r>
            <a:endParaRPr lang="es-ES" sz="1600" dirty="0"/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 smtClean="0"/>
              <a:t>         &lt;/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 smtClean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 smtClean="0"/>
              <a:t>    &lt;/</a:t>
            </a:r>
            <a:r>
              <a:rPr lang="es-ES" sz="1600" dirty="0" err="1">
                <a:solidFill>
                  <a:schemeClr val="accent1">
                    <a:lumMod val="75000"/>
                  </a:schemeClr>
                </a:solidFill>
              </a:rPr>
              <a:t>body</a:t>
            </a:r>
            <a:r>
              <a:rPr lang="es-ES" sz="1600" dirty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 smtClean="0"/>
              <a:t>&lt;/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</a:rPr>
              <a:t>html</a:t>
            </a:r>
            <a:r>
              <a:rPr lang="es-ES" sz="1600" dirty="0" smtClean="0"/>
              <a:t>&gt;</a:t>
            </a:r>
            <a:endParaRPr lang="es-ES" dirty="0" smtClean="0"/>
          </a:p>
          <a:p>
            <a:pPr>
              <a:lnSpc>
                <a:spcPct val="100000"/>
              </a:lnSpc>
            </a:pPr>
            <a:r>
              <a:rPr lang="es-ES" dirty="0" smtClean="0"/>
              <a:t>Como el primer script bloqueará la carga del segundo, éste no se ejecutará hasta después del primero.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s-ES" dirty="0" smtClean="0"/>
              <a:t/>
            </a:r>
            <a:br>
              <a:rPr lang="es-ES" dirty="0" smtClean="0"/>
            </a:br>
            <a:endParaRPr lang="es-ES" sz="14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Lazy Loading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346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Imaginemos un escenario en el cual un script sólo es necesario al realizar determinada acción. Por ejemplo, pulsar un determinado botón cargará una animación.</a:t>
            </a:r>
          </a:p>
          <a:p>
            <a:r>
              <a:rPr lang="es-ES" dirty="0" smtClean="0"/>
              <a:t>Si el usuario no pulsa ese botón el script es totalmente innecesario. Por tanto, ante un escenario de este tipo, la carga de scripts bajo demanda cobra sentido.</a:t>
            </a:r>
          </a:p>
          <a:p>
            <a:r>
              <a:rPr lang="es-ES" dirty="0"/>
              <a:t>Para cargar un script bajo demanda podemos usar la técnica de inserción de scripts dinámicos.</a:t>
            </a:r>
          </a:p>
          <a:p>
            <a:r>
              <a:rPr lang="es-ES" dirty="0" smtClean="0"/>
              <a:t>Una vez cargado el script ejecutamos una función (callback) encargada de empezar la animación.</a:t>
            </a:r>
          </a:p>
          <a:p>
            <a:r>
              <a:rPr lang="es-ES" dirty="0" smtClean="0"/>
              <a:t>¿Cómo podemos controlar la carga de este script?</a:t>
            </a:r>
            <a:endParaRPr lang="es-ES" dirty="0" smtClean="0"/>
          </a:p>
          <a:p>
            <a:pPr marL="457200" lvl="1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Baj</a:t>
            </a:r>
            <a:r>
              <a:rPr lang="es-ES" dirty="0" smtClean="0"/>
              <a:t>o demanda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677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2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2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</a:rPr>
              <a:t>function </a:t>
            </a:r>
            <a:r>
              <a:rPr lang="es-ES" sz="2400" dirty="0"/>
              <a:t>getScript(url, callback) {</a:t>
            </a:r>
          </a:p>
          <a:p>
            <a:pPr marL="0" indent="0">
              <a:buNone/>
            </a:pPr>
            <a:r>
              <a:rPr lang="es-ES" sz="2400" dirty="0"/>
              <a:t>    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400" dirty="0"/>
              <a:t> script = document.createElement(</a:t>
            </a:r>
            <a:r>
              <a:rPr lang="es-ES" sz="2400" dirty="0">
                <a:solidFill>
                  <a:srgbClr val="C00000"/>
                </a:solidFill>
              </a:rPr>
              <a:t>'script'</a:t>
            </a:r>
            <a:r>
              <a:rPr lang="es-ES" sz="2400" dirty="0"/>
              <a:t>);</a:t>
            </a:r>
          </a:p>
          <a:p>
            <a:pPr marL="0" indent="0">
              <a:buNone/>
            </a:pPr>
            <a:r>
              <a:rPr lang="es-ES" sz="2400" dirty="0"/>
              <a:t>    script.type = </a:t>
            </a:r>
            <a:r>
              <a:rPr lang="es-ES" sz="2400" dirty="0">
                <a:solidFill>
                  <a:srgbClr val="C00000"/>
                </a:solidFill>
              </a:rPr>
              <a:t>'</a:t>
            </a:r>
            <a:r>
              <a:rPr lang="es-ES" sz="2400" dirty="0" err="1">
                <a:solidFill>
                  <a:srgbClr val="C00000"/>
                </a:solidFill>
              </a:rPr>
              <a:t>text</a:t>
            </a:r>
            <a:r>
              <a:rPr lang="es-ES" sz="2400" dirty="0">
                <a:solidFill>
                  <a:srgbClr val="C00000"/>
                </a:solidFill>
              </a:rPr>
              <a:t>/</a:t>
            </a:r>
            <a:r>
              <a:rPr lang="es-ES" sz="2400" dirty="0" err="1">
                <a:solidFill>
                  <a:srgbClr val="C00000"/>
                </a:solidFill>
              </a:rPr>
              <a:t>javascript</a:t>
            </a:r>
            <a:r>
              <a:rPr lang="es-ES" sz="2400" dirty="0" smtClean="0">
                <a:solidFill>
                  <a:srgbClr val="C00000"/>
                </a:solidFill>
              </a:rPr>
              <a:t>'</a:t>
            </a:r>
            <a:r>
              <a:rPr lang="es-ES" sz="2400" dirty="0" smtClean="0"/>
              <a:t>;</a:t>
            </a:r>
          </a:p>
          <a:p>
            <a:pPr marL="0" indent="0">
              <a:buNone/>
            </a:pPr>
            <a:r>
              <a:rPr lang="es-ES" sz="2400" dirty="0"/>
              <a:t> </a:t>
            </a:r>
            <a:r>
              <a:rPr lang="es-ES" sz="2400" dirty="0" smtClean="0"/>
              <a:t>   script.src </a:t>
            </a:r>
            <a:r>
              <a:rPr lang="es-ES" sz="2400" dirty="0"/>
              <a:t>= </a:t>
            </a:r>
            <a:r>
              <a:rPr lang="es-ES" sz="2400" dirty="0" smtClean="0"/>
              <a:t>url</a:t>
            </a:r>
            <a:r>
              <a:rPr lang="es-ES" sz="2400" dirty="0"/>
              <a:t>;</a:t>
            </a:r>
          </a:p>
          <a:p>
            <a:pPr marL="0" indent="0">
              <a:buNone/>
            </a:pPr>
            <a:r>
              <a:rPr lang="es-ES" sz="2400" dirty="0"/>
              <a:t>    script.onload = 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function </a:t>
            </a:r>
            <a:r>
              <a:rPr lang="es-ES" sz="2400" dirty="0"/>
              <a:t>() {</a:t>
            </a:r>
          </a:p>
          <a:p>
            <a:pPr marL="0" indent="0">
              <a:buNone/>
            </a:pPr>
            <a:r>
              <a:rPr lang="es-ES" sz="2400" dirty="0"/>
              <a:t>        </a:t>
            </a:r>
            <a:r>
              <a:rPr lang="es-ES" sz="2400" dirty="0" smtClean="0"/>
              <a:t>callback &amp;&amp; callback</a:t>
            </a:r>
            <a:r>
              <a:rPr lang="es-ES" sz="2400" dirty="0"/>
              <a:t>();</a:t>
            </a:r>
          </a:p>
          <a:p>
            <a:pPr marL="0" indent="0">
              <a:buNone/>
            </a:pPr>
            <a:r>
              <a:rPr lang="es-ES" sz="2400" dirty="0"/>
              <a:t>    };</a:t>
            </a:r>
          </a:p>
          <a:p>
            <a:pPr marL="0" indent="0">
              <a:buNone/>
            </a:pPr>
            <a:r>
              <a:rPr lang="es-ES" sz="2400" dirty="0" smtClean="0"/>
              <a:t>document.getElementsByTagName</a:t>
            </a:r>
            <a:r>
              <a:rPr lang="es-ES" sz="2400" dirty="0"/>
              <a:t>(</a:t>
            </a:r>
            <a:r>
              <a:rPr lang="es-ES" sz="2400" dirty="0">
                <a:solidFill>
                  <a:srgbClr val="C00000"/>
                </a:solidFill>
              </a:rPr>
              <a:t>'head'</a:t>
            </a:r>
            <a:r>
              <a:rPr lang="es-ES" sz="2400" dirty="0"/>
              <a:t>)[</a:t>
            </a:r>
            <a:r>
              <a:rPr lang="es-ES" sz="2400" dirty="0">
                <a:solidFill>
                  <a:srgbClr val="00B050"/>
                </a:solidFill>
              </a:rPr>
              <a:t>0</a:t>
            </a:r>
            <a:r>
              <a:rPr lang="es-ES" sz="2400" dirty="0"/>
              <a:t>].appendChild(script);</a:t>
            </a:r>
          </a:p>
          <a:p>
            <a:pPr marL="0" indent="0">
              <a:buNone/>
            </a:pPr>
            <a:r>
              <a:rPr lang="es-ES" sz="2400" dirty="0" smtClean="0"/>
              <a:t>}</a:t>
            </a:r>
            <a:r>
              <a:rPr lang="es-ES" sz="1800" dirty="0" smtClean="0"/>
              <a:t/>
            </a:r>
            <a:br>
              <a:rPr lang="es-ES" sz="1800" dirty="0" smtClean="0"/>
            </a:br>
            <a:endParaRPr lang="es-ES" sz="1600" dirty="0" smtClean="0"/>
          </a:p>
          <a:p>
            <a:pPr marL="0" indent="0">
              <a:buNone/>
            </a:pPr>
            <a:endParaRPr lang="es-ES" sz="1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Función getScript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04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Armados con la anterior función podemos, al hacer click</a:t>
            </a:r>
            <a:r>
              <a:rPr lang="es-ES" dirty="0"/>
              <a:t> </a:t>
            </a:r>
            <a:r>
              <a:rPr lang="es-ES" dirty="0" smtClean="0"/>
              <a:t>en nuestro botón, cargar nuestro script y luego efectuar la lógica que necesitemos.</a:t>
            </a:r>
          </a:p>
          <a:p>
            <a:r>
              <a:rPr lang="es-ES" dirty="0" smtClean="0"/>
              <a:t>Este patrón también nos es útil si el script que cargamos necesita inicializarse externamente:</a:t>
            </a:r>
          </a:p>
          <a:p>
            <a:pPr marL="457200" lvl="1" indent="0"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/>
            </a:r>
            <a:br>
              <a:rPr lang="es-ES" sz="1800" dirty="0" smtClean="0">
                <a:solidFill>
                  <a:srgbClr val="323330"/>
                </a:solidFill>
              </a:rPr>
            </a:br>
            <a:r>
              <a:rPr lang="es-ES" sz="1800" dirty="0" smtClean="0">
                <a:solidFill>
                  <a:srgbClr val="323330"/>
                </a:solidFill>
              </a:rPr>
              <a:t>getScript</a:t>
            </a:r>
            <a:r>
              <a:rPr lang="es-ES" sz="1800" dirty="0">
                <a:solidFill>
                  <a:srgbClr val="323330"/>
                </a:solidFill>
              </a:rPr>
              <a:t>(</a:t>
            </a:r>
            <a:r>
              <a:rPr lang="es-ES" sz="1800" dirty="0">
                <a:solidFill>
                  <a:srgbClr val="C00000"/>
                </a:solidFill>
              </a:rPr>
              <a:t>'comm.js'</a:t>
            </a:r>
            <a:r>
              <a:rPr lang="es-ES" sz="1800" dirty="0">
                <a:solidFill>
                  <a:srgbClr val="323330"/>
                </a:solidFill>
              </a:rPr>
              <a:t>, 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>
                <a:solidFill>
                  <a:srgbClr val="323330"/>
                </a:solidFill>
              </a:rPr>
              <a:t>(){</a:t>
            </a:r>
          </a:p>
          <a:p>
            <a:pPr marL="457200" lvl="1" indent="0">
              <a:buNone/>
            </a:pPr>
            <a:r>
              <a:rPr lang="es-ES" sz="1800" dirty="0">
                <a:solidFill>
                  <a:srgbClr val="323330"/>
                </a:solidFill>
              </a:rPr>
              <a:t>	comm.init</a:t>
            </a:r>
            <a:r>
              <a:rPr lang="es-ES" sz="1800" dirty="0" smtClean="0">
                <a:solidFill>
                  <a:srgbClr val="323330"/>
                </a:solidFill>
              </a:rPr>
              <a:t>(); </a:t>
            </a:r>
            <a:r>
              <a:rPr lang="es-ES" sz="1800" dirty="0" smtClean="0">
                <a:solidFill>
                  <a:schemeClr val="accent6">
                    <a:lumMod val="75000"/>
                  </a:schemeClr>
                </a:solidFill>
              </a:rPr>
              <a:t>//inicializamos nuestra recién cargada librería</a:t>
            </a:r>
            <a:r>
              <a:rPr lang="es-ES" sz="1800" dirty="0">
                <a:solidFill>
                  <a:srgbClr val="323330"/>
                </a:solidFill>
              </a:rPr>
              <a:t>	</a:t>
            </a:r>
          </a:p>
          <a:p>
            <a:pPr marL="457200" lvl="1" indent="0"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>});</a:t>
            </a:r>
            <a:br>
              <a:rPr lang="es-ES" sz="1800" dirty="0" smtClean="0">
                <a:solidFill>
                  <a:srgbClr val="323330"/>
                </a:solidFill>
              </a:rPr>
            </a:br>
            <a:endParaRPr lang="es-ES" sz="1800" dirty="0">
              <a:solidFill>
                <a:srgbClr val="323330"/>
              </a:solidFill>
            </a:endParaRPr>
          </a:p>
          <a:p>
            <a:r>
              <a:rPr lang="es-ES" dirty="0" smtClean="0"/>
              <a:t>Podemos mejorar nuestra función getScript detectando si el script ha sido ya cargado en nuestra página o no.</a:t>
            </a:r>
          </a:p>
          <a:p>
            <a:pPr marL="457200" lvl="1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Baj</a:t>
            </a:r>
            <a:r>
              <a:rPr lang="es-ES" dirty="0" smtClean="0"/>
              <a:t>o demanda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591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Sobre lo que vamos a hablar (si nos da tiempo):</a:t>
            </a:r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142879" y="1962150"/>
            <a:ext cx="3419472" cy="418147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s-ES" dirty="0" smtClean="0"/>
              <a:t>Introducción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JavaScript &amp; HTML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Sintaxis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Tipos Primitivos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Tipos Referencia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Scope y Memoria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Funciones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Objetos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057651" y="1962149"/>
            <a:ext cx="3619500" cy="4181475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9. Creación de Objetos</a:t>
            </a:r>
          </a:p>
          <a:p>
            <a:pPr marL="0" indent="0">
              <a:buNone/>
            </a:pPr>
            <a:r>
              <a:rPr lang="es-ES" dirty="0" smtClean="0"/>
              <a:t>10. Herencia</a:t>
            </a:r>
          </a:p>
          <a:p>
            <a:pPr marL="0" indent="0">
              <a:buNone/>
            </a:pPr>
            <a:r>
              <a:rPr lang="es-ES" dirty="0" smtClean="0"/>
              <a:t>11. DOM</a:t>
            </a:r>
          </a:p>
          <a:p>
            <a:pPr marL="514350" indent="-514350">
              <a:buAutoNum type="arabicPeriod" startAt="12"/>
            </a:pPr>
            <a:r>
              <a:rPr lang="es-ES" dirty="0" err="1" smtClean="0"/>
              <a:t>Canvas</a:t>
            </a:r>
            <a:endParaRPr lang="es-ES" dirty="0" smtClean="0"/>
          </a:p>
          <a:p>
            <a:pPr marL="514350" indent="-514350">
              <a:buAutoNum type="arabicPeriod" startAt="12"/>
            </a:pPr>
            <a:r>
              <a:rPr lang="es-ES" dirty="0" smtClean="0"/>
              <a:t>Error</a:t>
            </a:r>
          </a:p>
          <a:p>
            <a:pPr marL="514350" indent="-514350">
              <a:buAutoNum type="arabicPeriod" startAt="12"/>
            </a:pPr>
            <a:r>
              <a:rPr lang="es-ES" dirty="0" smtClean="0"/>
              <a:t>JSON</a:t>
            </a:r>
          </a:p>
          <a:p>
            <a:pPr marL="514350" indent="-514350">
              <a:buAutoNum type="arabicPeriod" startAt="12"/>
            </a:pPr>
            <a:r>
              <a:rPr lang="es-ES" dirty="0" smtClean="0"/>
              <a:t>Ajax</a:t>
            </a:r>
          </a:p>
          <a:p>
            <a:pPr marL="514350" indent="-514350">
              <a:buAutoNum type="arabicPeriod" startAt="12"/>
            </a:pPr>
            <a:r>
              <a:rPr lang="es-ES" dirty="0" smtClean="0"/>
              <a:t>Técnicas avanzadas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7924801" y="1962149"/>
            <a:ext cx="3619500" cy="41814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dirty="0" smtClean="0"/>
              <a:t>17. Buenas prácticas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 smtClean="0"/>
              <a:t>18. Data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 smtClean="0"/>
              <a:t>19. Eventos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 smtClean="0"/>
              <a:t>20. Herramientas</a:t>
            </a:r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dirty="0" smtClean="0"/>
              <a:t>Temario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364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function </a:t>
            </a:r>
            <a:r>
              <a:rPr lang="es-ES" sz="1800" dirty="0"/>
              <a:t>getScript(url, callback) </a:t>
            </a:r>
            <a:r>
              <a:rPr lang="es-ES" sz="1800" dirty="0" smtClean="0"/>
              <a:t>{</a:t>
            </a:r>
          </a:p>
          <a:p>
            <a:pPr marL="0" indent="0">
              <a:buNone/>
            </a:pPr>
            <a:r>
              <a:rPr lang="es-ES" sz="1800" dirty="0"/>
              <a:t> </a:t>
            </a:r>
            <a:r>
              <a:rPr lang="es-ES" sz="1800" dirty="0" smtClean="0"/>
              <a:t>   if(</a:t>
            </a:r>
            <a:r>
              <a:rPr lang="es-ES" sz="1800" dirty="0" err="1" smtClean="0"/>
              <a:t>document.querySelector</a:t>
            </a:r>
            <a:r>
              <a:rPr lang="es-ES" sz="1800" dirty="0"/>
              <a:t>(</a:t>
            </a:r>
            <a:r>
              <a:rPr lang="es-ES" sz="1800" dirty="0">
                <a:solidFill>
                  <a:srgbClr val="C00000"/>
                </a:solidFill>
              </a:rPr>
              <a:t>'script[</a:t>
            </a:r>
            <a:r>
              <a:rPr lang="es-ES" sz="1800" dirty="0" err="1">
                <a:solidFill>
                  <a:srgbClr val="C00000"/>
                </a:solidFill>
              </a:rPr>
              <a:t>src</a:t>
            </a:r>
            <a:r>
              <a:rPr lang="es-ES" sz="1800" dirty="0">
                <a:solidFill>
                  <a:srgbClr val="C00000"/>
                </a:solidFill>
              </a:rPr>
              <a:t>="'</a:t>
            </a:r>
            <a:r>
              <a:rPr lang="es-ES" sz="1800" dirty="0"/>
              <a:t> + url + </a:t>
            </a:r>
            <a:r>
              <a:rPr lang="es-ES" sz="1800" dirty="0">
                <a:solidFill>
                  <a:srgbClr val="C00000"/>
                </a:solidFill>
              </a:rPr>
              <a:t>'"]'</a:t>
            </a:r>
            <a:r>
              <a:rPr lang="es-ES" sz="1800" dirty="0"/>
              <a:t>)) {</a:t>
            </a:r>
          </a:p>
          <a:p>
            <a:pPr marL="0" indent="0">
              <a:buNone/>
            </a:pPr>
            <a:r>
              <a:rPr lang="es-ES" sz="1800" dirty="0" smtClean="0"/>
              <a:t>        callback </a:t>
            </a:r>
            <a:r>
              <a:rPr lang="es-ES" sz="1800" dirty="0"/>
              <a:t>&amp;&amp; callback();</a:t>
            </a:r>
          </a:p>
          <a:p>
            <a:pPr marL="0" indent="0">
              <a:buNone/>
            </a:pPr>
            <a:r>
              <a:rPr lang="es-ES" sz="1800" dirty="0" smtClean="0"/>
              <a:t>    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sz="1800" dirty="0"/>
              <a:t>;</a:t>
            </a:r>
          </a:p>
          <a:p>
            <a:pPr marL="0" indent="0">
              <a:buNone/>
            </a:pPr>
            <a:r>
              <a:rPr lang="es-ES" sz="1800" dirty="0" smtClean="0"/>
              <a:t>    }</a:t>
            </a:r>
          </a:p>
          <a:p>
            <a:pPr marL="0" indent="0">
              <a:buNone/>
            </a:pP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   var</a:t>
            </a:r>
            <a:r>
              <a:rPr lang="es-ES" sz="1800" dirty="0" smtClean="0"/>
              <a:t> </a:t>
            </a:r>
            <a:r>
              <a:rPr lang="es-ES" sz="1800" dirty="0"/>
              <a:t>script = document.createElement(</a:t>
            </a:r>
            <a:r>
              <a:rPr lang="es-ES" sz="1800" dirty="0">
                <a:solidFill>
                  <a:srgbClr val="C00000"/>
                </a:solidFill>
              </a:rPr>
              <a:t>'script'</a:t>
            </a:r>
            <a:r>
              <a:rPr lang="es-ES" sz="1800" dirty="0"/>
              <a:t>);</a:t>
            </a:r>
          </a:p>
          <a:p>
            <a:pPr marL="0" indent="0">
              <a:buNone/>
            </a:pPr>
            <a:r>
              <a:rPr lang="es-ES" sz="1800" dirty="0"/>
              <a:t>    script.type = 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 smtClean="0">
                <a:solidFill>
                  <a:srgbClr val="C00000"/>
                </a:solidFill>
              </a:rPr>
              <a:t>'</a:t>
            </a:r>
            <a:r>
              <a:rPr lang="es-ES" sz="1800" dirty="0" smtClean="0"/>
              <a:t>;</a:t>
            </a:r>
          </a:p>
          <a:p>
            <a:pPr marL="0" indent="0">
              <a:buNone/>
            </a:pPr>
            <a:r>
              <a:rPr lang="es-ES" sz="1800" dirty="0"/>
              <a:t> </a:t>
            </a:r>
            <a:r>
              <a:rPr lang="es-ES" sz="1800" dirty="0" smtClean="0"/>
              <a:t>   script.src </a:t>
            </a:r>
            <a:r>
              <a:rPr lang="es-ES" sz="1800" dirty="0"/>
              <a:t>= </a:t>
            </a:r>
            <a:r>
              <a:rPr lang="es-ES" sz="1800" dirty="0" smtClean="0"/>
              <a:t>url</a:t>
            </a:r>
            <a:r>
              <a:rPr lang="es-ES" sz="1800" dirty="0"/>
              <a:t>;</a:t>
            </a:r>
          </a:p>
          <a:p>
            <a:pPr marL="0" indent="0">
              <a:buNone/>
            </a:pPr>
            <a:r>
              <a:rPr lang="es-ES" sz="1800" dirty="0"/>
              <a:t>    script.onload = 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function </a:t>
            </a:r>
            <a:r>
              <a:rPr lang="es-ES" sz="1800" dirty="0"/>
              <a:t>() {</a:t>
            </a:r>
          </a:p>
          <a:p>
            <a:pPr marL="0" indent="0">
              <a:buNone/>
            </a:pPr>
            <a:r>
              <a:rPr lang="es-ES" sz="1800" dirty="0"/>
              <a:t>        </a:t>
            </a:r>
            <a:r>
              <a:rPr lang="es-ES" sz="1800" dirty="0" smtClean="0"/>
              <a:t>callback &amp;&amp; callback</a:t>
            </a:r>
            <a:r>
              <a:rPr lang="es-ES" sz="1800" dirty="0"/>
              <a:t>();</a:t>
            </a:r>
          </a:p>
          <a:p>
            <a:pPr marL="0" indent="0">
              <a:buNone/>
            </a:pPr>
            <a:r>
              <a:rPr lang="es-ES" sz="1800" dirty="0"/>
              <a:t>    };</a:t>
            </a:r>
          </a:p>
          <a:p>
            <a:pPr marL="0" indent="0">
              <a:buNone/>
            </a:pPr>
            <a:r>
              <a:rPr lang="es-ES" sz="1800" dirty="0" smtClean="0"/>
              <a:t>document.getElementsByTagName</a:t>
            </a:r>
            <a:r>
              <a:rPr lang="es-ES" sz="1800" dirty="0"/>
              <a:t>(</a:t>
            </a:r>
            <a:r>
              <a:rPr lang="es-ES" sz="1800" dirty="0">
                <a:solidFill>
                  <a:srgbClr val="C00000"/>
                </a:solidFill>
              </a:rPr>
              <a:t>'head'</a:t>
            </a:r>
            <a:r>
              <a:rPr lang="es-ES" sz="1800" dirty="0"/>
              <a:t>)[</a:t>
            </a:r>
            <a:r>
              <a:rPr lang="es-ES" sz="1800" dirty="0">
                <a:solidFill>
                  <a:srgbClr val="00B050"/>
                </a:solidFill>
              </a:rPr>
              <a:t>0</a:t>
            </a:r>
            <a:r>
              <a:rPr lang="es-ES" sz="1800" dirty="0"/>
              <a:t>].appendChild(script);</a:t>
            </a:r>
          </a:p>
          <a:p>
            <a:pPr marL="0" indent="0">
              <a:buNone/>
            </a:pPr>
            <a:r>
              <a:rPr lang="es-ES" sz="1800" dirty="0" smtClean="0"/>
              <a:t>}</a:t>
            </a:r>
            <a:r>
              <a:rPr lang="es-ES" sz="1400" dirty="0" smtClean="0"/>
              <a:t/>
            </a:r>
            <a:br>
              <a:rPr lang="es-ES" sz="1400" dirty="0" smtClean="0"/>
            </a:br>
            <a:endParaRPr lang="es-ES" sz="1200" dirty="0" smtClean="0"/>
          </a:p>
          <a:p>
            <a:pPr marL="0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722076" y="270933"/>
            <a:ext cx="4499080" cy="572031"/>
          </a:xfrm>
        </p:spPr>
        <p:txBody>
          <a:bodyPr/>
          <a:lstStyle/>
          <a:p>
            <a:r>
              <a:rPr lang="es-ES" dirty="0" smtClean="0"/>
              <a:t>Función getScript mejorada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563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Varias librerías implementan una función getScript o similar</a:t>
            </a:r>
            <a:r>
              <a:rPr lang="es-ES" dirty="0" smtClean="0"/>
              <a:t>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hlinkClick r:id="rId2"/>
              </a:rPr>
              <a:t>https</a:t>
            </a:r>
            <a:r>
              <a:rPr lang="es-ES" dirty="0">
                <a:hlinkClick r:id="rId2"/>
              </a:rPr>
              <a:t>://api.jquery.com/jquery.getscript</a:t>
            </a:r>
            <a:r>
              <a:rPr lang="es-ES" dirty="0" smtClean="0">
                <a:hlinkClick r:id="rId2"/>
              </a:rPr>
              <a:t>/</a:t>
            </a:r>
            <a:r>
              <a:rPr lang="es-ES" dirty="0" smtClean="0"/>
              <a:t> </a:t>
            </a:r>
            <a:br>
              <a:rPr lang="es-ES" dirty="0" smtClean="0"/>
            </a:b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Se pueden cargar scripts usando hacks de este tipo:</a:t>
            </a:r>
          </a:p>
          <a:p>
            <a:pPr marL="457200" lvl="2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s-ES" dirty="0" err="1"/>
              <a:t>location.href</a:t>
            </a:r>
            <a:r>
              <a:rPr lang="es-ES" dirty="0">
                <a:solidFill>
                  <a:srgbClr val="C00000"/>
                </a:solidFill>
              </a:rPr>
              <a:t>="</a:t>
            </a:r>
            <a:r>
              <a:rPr lang="es-ES" dirty="0" err="1">
                <a:solidFill>
                  <a:srgbClr val="C00000"/>
                </a:solidFill>
              </a:rPr>
              <a:t>javascript:var</a:t>
            </a:r>
            <a:r>
              <a:rPr lang="es-ES" dirty="0">
                <a:solidFill>
                  <a:srgbClr val="C00000"/>
                </a:solidFill>
              </a:rPr>
              <a:t> s = document.createElement('script');</a:t>
            </a:r>
            <a:r>
              <a:rPr lang="es-ES" dirty="0" err="1">
                <a:solidFill>
                  <a:srgbClr val="C00000"/>
                </a:solidFill>
              </a:rPr>
              <a:t>s.type</a:t>
            </a:r>
            <a:r>
              <a:rPr lang="es-ES" dirty="0">
                <a:solidFill>
                  <a:srgbClr val="C00000"/>
                </a:solidFill>
              </a:rPr>
              <a:t>='</a:t>
            </a:r>
            <a:r>
              <a:rPr lang="es-ES" dirty="0" err="1">
                <a:solidFill>
                  <a:srgbClr val="C00000"/>
                </a:solidFill>
              </a:rPr>
              <a:t>text</a:t>
            </a:r>
            <a:r>
              <a:rPr lang="es-ES" dirty="0">
                <a:solidFill>
                  <a:srgbClr val="C00000"/>
                </a:solidFill>
              </a:rPr>
              <a:t>/</a:t>
            </a:r>
            <a:r>
              <a:rPr lang="es-ES" dirty="0" err="1">
                <a:solidFill>
                  <a:srgbClr val="C00000"/>
                </a:solidFill>
              </a:rPr>
              <a:t>javascript</a:t>
            </a:r>
            <a:r>
              <a:rPr lang="es-ES" dirty="0">
                <a:solidFill>
                  <a:srgbClr val="C00000"/>
                </a:solidFill>
              </a:rPr>
              <a:t>';</a:t>
            </a:r>
            <a:r>
              <a:rPr lang="es-ES" dirty="0" err="1">
                <a:solidFill>
                  <a:srgbClr val="C00000"/>
                </a:solidFill>
              </a:rPr>
              <a:t>document.body.appendChild</a:t>
            </a:r>
            <a:r>
              <a:rPr lang="es-ES" dirty="0">
                <a:solidFill>
                  <a:srgbClr val="C00000"/>
                </a:solidFill>
              </a:rPr>
              <a:t>(s);</a:t>
            </a:r>
            <a:r>
              <a:rPr lang="es-ES" dirty="0" err="1">
                <a:solidFill>
                  <a:srgbClr val="C00000"/>
                </a:solidFill>
              </a:rPr>
              <a:t>s.src</a:t>
            </a:r>
            <a:r>
              <a:rPr lang="es-ES" dirty="0">
                <a:solidFill>
                  <a:srgbClr val="C00000"/>
                </a:solidFill>
              </a:rPr>
              <a:t>='http://erkie.github.com/asteroids.min.</a:t>
            </a:r>
            <a:r>
              <a:rPr lang="es-ES" dirty="0" err="1">
                <a:solidFill>
                  <a:srgbClr val="C00000"/>
                </a:solidFill>
              </a:rPr>
              <a:t>js</a:t>
            </a:r>
            <a:r>
              <a:rPr lang="es-ES" dirty="0">
                <a:solidFill>
                  <a:srgbClr val="C00000"/>
                </a:solidFill>
              </a:rPr>
              <a:t>';</a:t>
            </a:r>
            <a:r>
              <a:rPr lang="es-ES" dirty="0" err="1">
                <a:solidFill>
                  <a:srgbClr val="C00000"/>
                </a:solidFill>
              </a:rPr>
              <a:t>void</a:t>
            </a:r>
            <a:r>
              <a:rPr lang="es-ES" dirty="0">
                <a:solidFill>
                  <a:srgbClr val="C00000"/>
                </a:solidFill>
              </a:rPr>
              <a:t>(0</a:t>
            </a:r>
            <a:r>
              <a:rPr lang="es-ES" dirty="0" smtClean="0">
                <a:solidFill>
                  <a:srgbClr val="C00000"/>
                </a:solidFill>
              </a:rPr>
              <a:t>);";</a:t>
            </a:r>
            <a:br>
              <a:rPr lang="es-ES" dirty="0" smtClean="0">
                <a:solidFill>
                  <a:srgbClr val="C00000"/>
                </a:solidFill>
              </a:rPr>
            </a:br>
            <a:endParaRPr lang="es-ES" dirty="0">
              <a:solidFill>
                <a:srgbClr val="C0000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Esta técnica es útil para cargar scripts desde la barra de favoritos, pero no está recomendada.</a:t>
            </a:r>
          </a:p>
          <a:p>
            <a:pPr marL="0" indent="0">
              <a:buNone/>
            </a:pPr>
            <a:endParaRPr lang="es-ES" sz="1800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015416" y="270933"/>
            <a:ext cx="3205740" cy="572031"/>
          </a:xfrm>
        </p:spPr>
        <p:txBody>
          <a:bodyPr/>
          <a:lstStyle/>
          <a:p>
            <a:r>
              <a:rPr lang="es-ES" dirty="0" smtClean="0"/>
              <a:t>Alternativas y hacks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4693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Otra aproximación para cargar scripts de manera no bloqueante es usar el objeto XMLHttpRequest (XHR) para obtener el script e inyectarlo en la página.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ventaja de esta técnica es que podemos descargar el código JS sin ejecutarlo de inmediato.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desventaja es que el archivo JS debe pertenecer al mismo dominio que la página.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Esto dificulta la descarga de ficheros desde </a:t>
            </a:r>
            <a:r>
              <a:rPr lang="es-ES" dirty="0" err="1" smtClean="0"/>
              <a:t>CDNs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Esta técnica no se suele usar en aplicaciones web grandes.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28951" y="270933"/>
            <a:ext cx="5092205" cy="572031"/>
          </a:xfrm>
        </p:spPr>
        <p:txBody>
          <a:bodyPr/>
          <a:lstStyle/>
          <a:p>
            <a:r>
              <a:rPr lang="es-ES" dirty="0" smtClean="0"/>
              <a:t>Inyección vía XMLHttpRequest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241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1800" dirty="0"/>
              <a:t> </a:t>
            </a:r>
            <a:r>
              <a:rPr lang="es-ES" sz="1800" dirty="0" err="1"/>
              <a:t>xhr</a:t>
            </a:r>
            <a:r>
              <a:rPr lang="es-ES" sz="1800" dirty="0"/>
              <a:t> = new XMLHttpRequest();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err="1"/>
              <a:t>xhr.open</a:t>
            </a:r>
            <a:r>
              <a:rPr lang="es-ES" sz="1800" dirty="0"/>
              <a:t>(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 err="1">
                <a:solidFill>
                  <a:srgbClr val="C00000"/>
                </a:solidFill>
              </a:rPr>
              <a:t>get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/>
              <a:t>, </a:t>
            </a:r>
            <a:r>
              <a:rPr lang="es-ES" sz="1800" dirty="0">
                <a:solidFill>
                  <a:srgbClr val="C00000"/>
                </a:solidFill>
              </a:rPr>
              <a:t>'myremotefile.js'</a:t>
            </a:r>
            <a:r>
              <a:rPr lang="es-ES" sz="1800" dirty="0"/>
              <a:t>, 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r>
              <a:rPr lang="es-ES" sz="18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err="1"/>
              <a:t>xhr.onreadystatechange</a:t>
            </a:r>
            <a:r>
              <a:rPr lang="es-ES" sz="1800" dirty="0"/>
              <a:t> = 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/>
              <a:t>(){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1800" dirty="0" smtClean="0"/>
              <a:t> </a:t>
            </a:r>
            <a:r>
              <a:rPr lang="es-ES" sz="1800" dirty="0"/>
              <a:t>(</a:t>
            </a:r>
            <a:r>
              <a:rPr lang="es-ES" sz="1800" dirty="0" err="1"/>
              <a:t>xhr.readyState</a:t>
            </a:r>
            <a:r>
              <a:rPr lang="es-ES" sz="1800" dirty="0"/>
              <a:t> == </a:t>
            </a:r>
            <a:r>
              <a:rPr lang="es-ES" sz="1800" dirty="0">
                <a:solidFill>
                  <a:srgbClr val="00B050"/>
                </a:solidFill>
              </a:rPr>
              <a:t>4</a:t>
            </a:r>
            <a:r>
              <a:rPr lang="es-ES" sz="1800" dirty="0"/>
              <a:t>){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1800" dirty="0" smtClean="0"/>
              <a:t> </a:t>
            </a:r>
            <a:r>
              <a:rPr lang="es-ES" sz="1800" dirty="0"/>
              <a:t>(</a:t>
            </a:r>
            <a:r>
              <a:rPr lang="es-ES" sz="1800" dirty="0" err="1"/>
              <a:t>xhr.status</a:t>
            </a:r>
            <a:r>
              <a:rPr lang="es-ES" sz="1800" dirty="0"/>
              <a:t> &gt;= </a:t>
            </a:r>
            <a:r>
              <a:rPr lang="es-ES" sz="1800" dirty="0">
                <a:solidFill>
                  <a:srgbClr val="00B050"/>
                </a:solidFill>
              </a:rPr>
              <a:t>200 </a:t>
            </a:r>
            <a:r>
              <a:rPr lang="es-ES" sz="1800" dirty="0"/>
              <a:t>&amp;&amp; </a:t>
            </a:r>
            <a:r>
              <a:rPr lang="es-ES" sz="1800" dirty="0" err="1"/>
              <a:t>xhr.status</a:t>
            </a:r>
            <a:r>
              <a:rPr lang="es-ES" sz="1800" dirty="0"/>
              <a:t> &lt; </a:t>
            </a:r>
            <a:r>
              <a:rPr lang="es-ES" sz="1800" dirty="0">
                <a:solidFill>
                  <a:srgbClr val="00B050"/>
                </a:solidFill>
              </a:rPr>
              <a:t>300 </a:t>
            </a:r>
            <a:r>
              <a:rPr lang="es-ES" sz="1800" dirty="0"/>
              <a:t>|| </a:t>
            </a:r>
            <a:r>
              <a:rPr lang="es-ES" sz="1800" dirty="0" err="1"/>
              <a:t>xhr.status</a:t>
            </a:r>
            <a:r>
              <a:rPr lang="es-ES" sz="1800" dirty="0"/>
              <a:t> == </a:t>
            </a:r>
            <a:r>
              <a:rPr lang="es-ES" sz="1800" dirty="0">
                <a:solidFill>
                  <a:srgbClr val="00B050"/>
                </a:solidFill>
              </a:rPr>
              <a:t>304</a:t>
            </a:r>
            <a:r>
              <a:rPr lang="es-ES" sz="1800" dirty="0"/>
              <a:t>){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1800" dirty="0" smtClean="0"/>
              <a:t> </a:t>
            </a:r>
            <a:r>
              <a:rPr lang="es-ES" sz="1800" dirty="0"/>
              <a:t>script = document.createElement('script');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script.type </a:t>
            </a:r>
            <a:r>
              <a:rPr lang="es-ES" sz="1800" dirty="0"/>
              <a:t>= 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/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</a:t>
            </a:r>
            <a:r>
              <a:rPr lang="es-ES" sz="1800" dirty="0" err="1" smtClean="0"/>
              <a:t>script.text</a:t>
            </a:r>
            <a:r>
              <a:rPr lang="es-ES" sz="1800" dirty="0" smtClean="0"/>
              <a:t> </a:t>
            </a:r>
            <a:r>
              <a:rPr lang="es-ES" sz="1800" dirty="0"/>
              <a:t>= </a:t>
            </a:r>
            <a:r>
              <a:rPr lang="es-ES" sz="1800" dirty="0" err="1"/>
              <a:t>xhr.responseText</a:t>
            </a:r>
            <a:r>
              <a:rPr lang="es-ES" sz="1800" dirty="0"/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</a:t>
            </a:r>
            <a:r>
              <a:rPr lang="es-ES" sz="1800" dirty="0" err="1" smtClean="0"/>
              <a:t>document.body.appendChild</a:t>
            </a:r>
            <a:r>
              <a:rPr lang="es-ES" sz="1800" dirty="0" smtClean="0"/>
              <a:t>(script</a:t>
            </a:r>
            <a:r>
              <a:rPr lang="es-ES" sz="18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}</a:t>
            </a:r>
            <a:endParaRPr lang="es-ES" sz="1800" dirty="0"/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}</a:t>
            </a:r>
            <a:endParaRPr lang="es-ES" sz="1800" dirty="0"/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/>
              <a:t>};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err="1"/>
              <a:t>xhr.send</a:t>
            </a:r>
            <a:r>
              <a:rPr lang="es-ES" sz="1800" dirty="0"/>
              <a:t>(</a:t>
            </a:r>
            <a:r>
              <a:rPr lang="es-ES" sz="1800" dirty="0" err="1"/>
              <a:t>null</a:t>
            </a:r>
            <a:r>
              <a:rPr lang="es-ES" sz="1800" dirty="0"/>
              <a:t>);</a:t>
            </a:r>
            <a:endParaRPr lang="es-ES" sz="1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28951" y="270933"/>
            <a:ext cx="5092205" cy="572031"/>
          </a:xfrm>
        </p:spPr>
        <p:txBody>
          <a:bodyPr/>
          <a:lstStyle/>
          <a:p>
            <a:r>
              <a:rPr lang="es-ES" dirty="0" smtClean="0"/>
              <a:t>Inyección vía XMLHttpRequest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075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Esta técnica consiste en cargar ficheros JS que no son necesarios en la página actual pero si en las subsiguientes.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Imaginad un usuario haciendo login. Casi seguro que seguirá navegando por nuestra web.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cargamos el fichero JS mientras entra los datos, lo tendremos cacheado y la carga en las páginas siguientes será más rápida.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problema, si usamos alguna de las técnicas vistas hasta ahora, es que no queremos que se parsee ni se ejecute.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ello usaremos el patrón Image Beacon.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Precarga de scripts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653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Se trata de crear una imagen usando JavaScript y usar su atributo </a:t>
            </a:r>
            <a:r>
              <a:rPr lang="es-ES" i="1" dirty="0" smtClean="0"/>
              <a:t>src</a:t>
            </a:r>
            <a:r>
              <a:rPr lang="es-ES" dirty="0" smtClean="0"/>
              <a:t> para cargar el script:</a:t>
            </a:r>
            <a:br>
              <a:rPr lang="es-ES" dirty="0" smtClean="0"/>
            </a:br>
            <a:endParaRPr lang="es-ES" dirty="0" smtClean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800" dirty="0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800" dirty="0" smtClean="0"/>
              <a:t> </a:t>
            </a:r>
            <a:r>
              <a:rPr lang="es-ES" sz="2800" dirty="0" smtClean="0">
                <a:solidFill>
                  <a:srgbClr val="323330"/>
                </a:solidFill>
              </a:rPr>
              <a:t>preload(src){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    new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>
                <a:solidFill>
                  <a:srgbClr val="323330"/>
                </a:solidFill>
              </a:rPr>
              <a:t>Image().src=</a:t>
            </a:r>
            <a:r>
              <a:rPr lang="en-US" sz="2800" dirty="0" smtClean="0">
                <a:solidFill>
                  <a:srgbClr val="C00000"/>
                </a:solidFill>
              </a:rPr>
              <a:t>'ourScript.js'</a:t>
            </a:r>
            <a:r>
              <a:rPr lang="en-US" sz="2800" dirty="0" smtClean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323330"/>
                </a:solidFill>
              </a:rPr>
              <a:t>}</a:t>
            </a:r>
            <a:endParaRPr lang="es-ES" sz="28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Image Beacon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791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Si el navegador no soporta la opción de usar Image Beacon podemos usar la siguiente técnica:</a:t>
            </a:r>
            <a:br>
              <a:rPr lang="es-ES" dirty="0" smtClean="0"/>
            </a:br>
            <a:endParaRPr lang="es-ES" dirty="0" smtClean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800" dirty="0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800" dirty="0" smtClean="0"/>
              <a:t> </a:t>
            </a:r>
            <a:r>
              <a:rPr lang="es-ES" sz="2800" dirty="0" smtClean="0">
                <a:solidFill>
                  <a:srgbClr val="323330"/>
                </a:solidFill>
              </a:rPr>
              <a:t>preload(src){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   var</a:t>
            </a:r>
            <a:r>
              <a:rPr lang="en-US" sz="2800" dirty="0">
                <a:solidFill>
                  <a:srgbClr val="323330"/>
                </a:solidFill>
              </a:rPr>
              <a:t> </a:t>
            </a:r>
            <a:r>
              <a:rPr lang="en-US" sz="2800" dirty="0" err="1">
                <a:solidFill>
                  <a:srgbClr val="323330"/>
                </a:solidFill>
              </a:rPr>
              <a:t>obj</a:t>
            </a:r>
            <a:r>
              <a:rPr lang="en-US" sz="2800" dirty="0">
                <a:solidFill>
                  <a:srgbClr val="323330"/>
                </a:solidFill>
              </a:rPr>
              <a:t> = </a:t>
            </a:r>
            <a:r>
              <a:rPr lang="en-US" sz="2800" dirty="0" err="1">
                <a:solidFill>
                  <a:srgbClr val="323330"/>
                </a:solidFill>
              </a:rPr>
              <a:t>document.createElement</a:t>
            </a:r>
            <a:r>
              <a:rPr lang="en-US" sz="2800" dirty="0">
                <a:solidFill>
                  <a:srgbClr val="323330"/>
                </a:solidFill>
              </a:rPr>
              <a:t>(</a:t>
            </a:r>
            <a:r>
              <a:rPr lang="en-US" sz="2800" dirty="0">
                <a:solidFill>
                  <a:srgbClr val="C00000"/>
                </a:solidFill>
              </a:rPr>
              <a:t>'object'</a:t>
            </a:r>
            <a:r>
              <a:rPr lang="en-US" sz="2800" dirty="0">
                <a:solidFill>
                  <a:srgbClr val="323330"/>
                </a:solidFill>
              </a:rPr>
              <a:t>);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rgbClr val="323330"/>
                </a:solidFill>
              </a:rPr>
              <a:t>    </a:t>
            </a:r>
            <a:r>
              <a:rPr lang="en-US" sz="2800" dirty="0" err="1" smtClean="0">
                <a:solidFill>
                  <a:srgbClr val="323330"/>
                </a:solidFill>
              </a:rPr>
              <a:t>obj.data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>
                <a:solidFill>
                  <a:srgbClr val="323330"/>
                </a:solidFill>
              </a:rPr>
              <a:t>= </a:t>
            </a:r>
            <a:r>
              <a:rPr lang="en-US" sz="2800" dirty="0">
                <a:solidFill>
                  <a:srgbClr val="C00000"/>
                </a:solidFill>
              </a:rPr>
              <a:t>'https://code.jquery.com/jquery-2.1.4.min.js</a:t>
            </a:r>
            <a:r>
              <a:rPr lang="en-US" sz="2800" dirty="0" smtClean="0">
                <a:solidFill>
                  <a:srgbClr val="C00000"/>
                </a:solidFill>
              </a:rPr>
              <a:t>'</a:t>
            </a:r>
            <a:r>
              <a:rPr lang="en-US" sz="2800" dirty="0" smtClean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323330"/>
                </a:solidFill>
              </a:rPr>
              <a:t>    </a:t>
            </a:r>
            <a:r>
              <a:rPr lang="en-US" sz="2800" dirty="0" err="1">
                <a:solidFill>
                  <a:srgbClr val="323330"/>
                </a:solidFill>
              </a:rPr>
              <a:t>obj.height</a:t>
            </a:r>
            <a:r>
              <a:rPr lang="en-US" sz="2800" dirty="0">
                <a:solidFill>
                  <a:srgbClr val="323330"/>
                </a:solidFill>
              </a:rPr>
              <a:t> = </a:t>
            </a:r>
            <a:r>
              <a:rPr lang="en-US" sz="2800" dirty="0" err="1">
                <a:solidFill>
                  <a:srgbClr val="323330"/>
                </a:solidFill>
              </a:rPr>
              <a:t>obj.width</a:t>
            </a:r>
            <a:r>
              <a:rPr lang="en-US" sz="2800" dirty="0">
                <a:solidFill>
                  <a:srgbClr val="323330"/>
                </a:solidFill>
              </a:rPr>
              <a:t> </a:t>
            </a:r>
            <a:r>
              <a:rPr lang="en-US" sz="2800" dirty="0" smtClean="0">
                <a:solidFill>
                  <a:srgbClr val="323330"/>
                </a:solidFill>
              </a:rPr>
              <a:t>= </a:t>
            </a:r>
            <a:r>
              <a:rPr lang="en-US" sz="2800" dirty="0" smtClean="0">
                <a:solidFill>
                  <a:srgbClr val="C00000"/>
                </a:solidFill>
              </a:rPr>
              <a:t>'0'</a:t>
            </a:r>
            <a:r>
              <a:rPr lang="en-US" sz="2800" dirty="0" smtClean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rgbClr val="323330"/>
                </a:solidFill>
              </a:rPr>
              <a:t>    </a:t>
            </a:r>
            <a:r>
              <a:rPr lang="en-US" sz="2800" dirty="0" err="1" smtClean="0">
                <a:solidFill>
                  <a:srgbClr val="323330"/>
                </a:solidFill>
              </a:rPr>
              <a:t>document.body.appendChild</a:t>
            </a:r>
            <a:r>
              <a:rPr lang="en-US" sz="2800" dirty="0" smtClean="0">
                <a:solidFill>
                  <a:srgbClr val="323330"/>
                </a:solidFill>
              </a:rPr>
              <a:t>(</a:t>
            </a:r>
            <a:r>
              <a:rPr lang="en-US" sz="2800" dirty="0" err="1" smtClean="0">
                <a:solidFill>
                  <a:srgbClr val="323330"/>
                </a:solidFill>
              </a:rPr>
              <a:t>obj</a:t>
            </a:r>
            <a:r>
              <a:rPr lang="en-US" sz="2800" dirty="0" smtClean="0">
                <a:solidFill>
                  <a:srgbClr val="323330"/>
                </a:solidFill>
              </a:rPr>
              <a:t>);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rgbClr val="323330"/>
                </a:solidFill>
              </a:rPr>
              <a:t>}</a:t>
            </a:r>
            <a:endParaRPr lang="es-ES" sz="28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object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454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 aproximación recomendada para cargar gran cantidad de JavaScript </a:t>
            </a:r>
            <a:r>
              <a:rPr lang="es-ES" dirty="0"/>
              <a:t>en una página</a:t>
            </a:r>
            <a:r>
              <a:rPr lang="es-ES" dirty="0" smtClean="0"/>
              <a:t> sin problemas de bloqueo es un proceso de dos pasos: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Cargar el código necesario para cargar dinámicamente el JavaScript (nuestra función getScript).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Cargar el resto del código JavaScript necesario para la inicialización de la página.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&lt;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800" dirty="0">
                <a:solidFill>
                  <a:srgbClr val="323330"/>
                </a:solidFill>
              </a:rPr>
              <a:t> </a:t>
            </a:r>
            <a:r>
              <a:rPr lang="es-ES" sz="1800" dirty="0" err="1">
                <a:solidFill>
                  <a:srgbClr val="323330"/>
                </a:solidFill>
              </a:rPr>
              <a:t>type</a:t>
            </a:r>
            <a:r>
              <a:rPr lang="es-ES" sz="1800" dirty="0">
                <a:solidFill>
                  <a:srgbClr val="C00000"/>
                </a:solidFill>
              </a:rPr>
              <a:t>="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>
                <a:solidFill>
                  <a:srgbClr val="C00000"/>
                </a:solidFill>
              </a:rPr>
              <a:t>" </a:t>
            </a:r>
            <a:r>
              <a:rPr lang="es-ES" sz="1800" dirty="0">
                <a:solidFill>
                  <a:srgbClr val="323330"/>
                </a:solidFill>
              </a:rPr>
              <a:t>src</a:t>
            </a:r>
            <a:r>
              <a:rPr lang="es-ES" sz="1800" dirty="0">
                <a:solidFill>
                  <a:srgbClr val="C00000"/>
                </a:solidFill>
              </a:rPr>
              <a:t>="loader.js"</a:t>
            </a:r>
            <a:r>
              <a:rPr lang="es-ES" sz="1800" dirty="0">
                <a:solidFill>
                  <a:srgbClr val="323330"/>
                </a:solidFill>
              </a:rPr>
              <a:t>&gt;&lt;/script&gt;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&lt;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800" dirty="0">
                <a:solidFill>
                  <a:srgbClr val="323330"/>
                </a:solidFill>
              </a:rPr>
              <a:t> </a:t>
            </a:r>
            <a:r>
              <a:rPr lang="es-ES" sz="1800" dirty="0" err="1">
                <a:solidFill>
                  <a:srgbClr val="323330"/>
                </a:solidFill>
              </a:rPr>
              <a:t>type</a:t>
            </a:r>
            <a:r>
              <a:rPr lang="es-ES" sz="1800" dirty="0">
                <a:solidFill>
                  <a:srgbClr val="C00000"/>
                </a:solidFill>
              </a:rPr>
              <a:t>="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>
                <a:solidFill>
                  <a:srgbClr val="C00000"/>
                </a:solidFill>
              </a:rPr>
              <a:t>"</a:t>
            </a:r>
            <a:r>
              <a:rPr lang="es-ES" sz="1800" dirty="0">
                <a:solidFill>
                  <a:srgbClr val="323330"/>
                </a:solidFill>
              </a:rPr>
              <a:t>&gt;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>    getScript</a:t>
            </a:r>
            <a:r>
              <a:rPr lang="es-ES" sz="1800" dirty="0">
                <a:solidFill>
                  <a:srgbClr val="323330"/>
                </a:solidFill>
              </a:rPr>
              <a:t>(</a:t>
            </a:r>
            <a:r>
              <a:rPr lang="es-ES" sz="1800" dirty="0">
                <a:solidFill>
                  <a:srgbClr val="C00000"/>
                </a:solidFill>
              </a:rPr>
              <a:t>'the-rest.js'</a:t>
            </a:r>
            <a:r>
              <a:rPr lang="es-ES" sz="1800" dirty="0">
                <a:solidFill>
                  <a:srgbClr val="323330"/>
                </a:solidFill>
              </a:rPr>
              <a:t>, 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>
                <a:solidFill>
                  <a:srgbClr val="323330"/>
                </a:solidFill>
              </a:rPr>
              <a:t>(){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	</a:t>
            </a:r>
            <a:r>
              <a:rPr lang="es-ES" sz="1800" dirty="0" err="1" smtClean="0">
                <a:solidFill>
                  <a:srgbClr val="323330"/>
                </a:solidFill>
              </a:rPr>
              <a:t>Application.init</a:t>
            </a:r>
            <a:r>
              <a:rPr lang="es-ES" sz="1800" dirty="0">
                <a:solidFill>
                  <a:srgbClr val="323330"/>
                </a:solidFill>
              </a:rPr>
              <a:t>();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>    });</a:t>
            </a:r>
            <a:endParaRPr lang="es-ES" sz="1800" dirty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&lt;/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800" dirty="0">
                <a:solidFill>
                  <a:srgbClr val="323330"/>
                </a:solidFill>
              </a:rPr>
              <a:t>&gt;</a:t>
            </a:r>
            <a:endParaRPr lang="es-ES" sz="1800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Recomendaciones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106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Por cada elemento </a:t>
            </a:r>
            <a:r>
              <a:rPr lang="es-ES" i="1" dirty="0" smtClean="0"/>
              <a:t>&lt;script&gt; </a:t>
            </a:r>
            <a:r>
              <a:rPr lang="es-ES" dirty="0" smtClean="0"/>
              <a:t>encontrado en la página habrá una pausa mientras el código se ejecuta; tanto para scripts </a:t>
            </a:r>
            <a:r>
              <a:rPr lang="es-ES" i="1" dirty="0" smtClean="0"/>
              <a:t>inline</a:t>
            </a:r>
            <a:r>
              <a:rPr lang="es-ES" dirty="0" smtClean="0"/>
              <a:t> como externos.</a:t>
            </a:r>
          </a:p>
          <a:p>
            <a:r>
              <a:rPr lang="es-ES" dirty="0"/>
              <a:t>Las peticiones HTTP son muy </a:t>
            </a:r>
            <a:r>
              <a:rPr lang="es-ES" dirty="0" smtClean="0"/>
              <a:t>costosas</a:t>
            </a:r>
            <a:r>
              <a:rPr lang="es-ES" dirty="0"/>
              <a:t> </a:t>
            </a:r>
            <a:r>
              <a:rPr lang="es-ES" dirty="0" smtClean="0"/>
              <a:t>y cada una aporta una sobrecarga de rendimiento a la página.</a:t>
            </a:r>
          </a:p>
          <a:p>
            <a:r>
              <a:rPr lang="es-ES" dirty="0" smtClean="0"/>
              <a:t>Descargar un fichero de 100KB será más rápido que 4 de 25KB.</a:t>
            </a:r>
          </a:p>
          <a:p>
            <a:r>
              <a:rPr lang="es-ES" dirty="0" smtClean="0"/>
              <a:t>Es importante: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minimizar la aparición de elementos </a:t>
            </a:r>
            <a:r>
              <a:rPr lang="es-ES" i="1" dirty="0" smtClean="0">
                <a:solidFill>
                  <a:srgbClr val="323330"/>
                </a:solidFill>
              </a:rPr>
              <a:t>&lt;script&gt; </a:t>
            </a:r>
            <a:r>
              <a:rPr lang="es-ES" dirty="0" smtClean="0">
                <a:solidFill>
                  <a:srgbClr val="323330"/>
                </a:solidFill>
              </a:rPr>
              <a:t>en la página.</a:t>
            </a:r>
            <a:endParaRPr lang="es-ES" dirty="0" smtClean="0">
              <a:solidFill>
                <a:srgbClr val="323330"/>
              </a:solidFill>
            </a:endParaRP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cargar </a:t>
            </a:r>
            <a:r>
              <a:rPr lang="es-ES" dirty="0">
                <a:solidFill>
                  <a:srgbClr val="323330"/>
                </a:solidFill>
              </a:rPr>
              <a:t>la menor cantidad de scripts externos posibles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r>
              <a:rPr lang="es-ES" dirty="0" smtClean="0"/>
              <a:t>Para ello, concatenaremos todos nuestros ficheros en un solo archivo.</a:t>
            </a:r>
          </a:p>
          <a:p>
            <a:r>
              <a:rPr lang="es-ES" dirty="0" smtClean="0">
                <a:solidFill>
                  <a:srgbClr val="323330"/>
                </a:solidFill>
              </a:rPr>
              <a:t>Podemos usar un </a:t>
            </a:r>
            <a:r>
              <a:rPr lang="es-ES" dirty="0" err="1" smtClean="0">
                <a:solidFill>
                  <a:srgbClr val="323330"/>
                </a:solidFill>
              </a:rPr>
              <a:t>Task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Runner</a:t>
            </a:r>
            <a:r>
              <a:rPr lang="es-ES" dirty="0" smtClean="0">
                <a:solidFill>
                  <a:srgbClr val="323330"/>
                </a:solidFill>
              </a:rPr>
              <a:t> (</a:t>
            </a:r>
            <a:r>
              <a:rPr lang="es-ES" dirty="0" err="1" smtClean="0">
                <a:solidFill>
                  <a:srgbClr val="323330"/>
                </a:solidFill>
              </a:rPr>
              <a:t>Gulp</a:t>
            </a:r>
            <a:r>
              <a:rPr lang="es-ES" dirty="0" smtClean="0">
                <a:solidFill>
                  <a:srgbClr val="323330"/>
                </a:solidFill>
              </a:rPr>
              <a:t>, </a:t>
            </a:r>
            <a:r>
              <a:rPr lang="es-ES" dirty="0" err="1" smtClean="0">
                <a:solidFill>
                  <a:srgbClr val="323330"/>
                </a:solidFill>
              </a:rPr>
              <a:t>Grunt</a:t>
            </a:r>
            <a:r>
              <a:rPr lang="es-ES" dirty="0" smtClean="0">
                <a:solidFill>
                  <a:srgbClr val="323330"/>
                </a:solidFill>
              </a:rPr>
              <a:t>…) para automatizar esta tarea.</a:t>
            </a:r>
            <a:endParaRPr lang="es-ES" dirty="0">
              <a:solidFill>
                <a:srgbClr val="323330"/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Agrupando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806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Minificación es el proceso por el cual se elimina de los ficheros JavaScript todo aquello que no contribuye a su ejecución.</a:t>
            </a:r>
          </a:p>
          <a:p>
            <a:r>
              <a:rPr lang="es-ES" dirty="0" smtClean="0"/>
              <a:t>Esto incluye comentarios y espacios en blanco innecesarios.</a:t>
            </a:r>
          </a:p>
          <a:p>
            <a:r>
              <a:rPr lang="es-ES" dirty="0" smtClean="0"/>
              <a:t>Este proceso habitualmente reduce el tamaño del archivo a la mitad, resultando en descargas más rápidas.</a:t>
            </a:r>
          </a:p>
          <a:p>
            <a:r>
              <a:rPr lang="es-ES" dirty="0" smtClean="0"/>
              <a:t>Hay diferentes herramientas que permiten también optimizar esta minificación acortando nombres de variables y demás técnicas.</a:t>
            </a:r>
          </a:p>
          <a:p>
            <a:r>
              <a:rPr lang="es-ES" dirty="0" smtClean="0"/>
              <a:t>Este proceso se puede automatizar con el uso de </a:t>
            </a:r>
            <a:r>
              <a:rPr lang="es-ES" dirty="0" err="1" smtClean="0"/>
              <a:t>Task</a:t>
            </a:r>
            <a:r>
              <a:rPr lang="es-ES" dirty="0" smtClean="0"/>
              <a:t> </a:t>
            </a:r>
            <a:r>
              <a:rPr lang="es-ES" dirty="0" err="1" smtClean="0"/>
              <a:t>Runners</a:t>
            </a:r>
            <a:r>
              <a:rPr lang="es-ES" dirty="0" smtClean="0"/>
              <a:t> como </a:t>
            </a:r>
            <a:r>
              <a:rPr lang="es-ES" dirty="0" err="1" smtClean="0"/>
              <a:t>Gulp</a:t>
            </a:r>
            <a:r>
              <a:rPr lang="es-ES" dirty="0" smtClean="0"/>
              <a:t> o </a:t>
            </a:r>
            <a:r>
              <a:rPr lang="es-ES" dirty="0" err="1" smtClean="0"/>
              <a:t>Grunt</a:t>
            </a:r>
            <a:r>
              <a:rPr lang="es-ES" dirty="0" smtClean="0"/>
              <a:t>.</a:t>
            </a:r>
          </a:p>
          <a:p>
            <a:r>
              <a:rPr lang="es-ES" dirty="0" smtClean="0"/>
              <a:t>Es importante ser estricto en la sintaxis (puntos y coma) para evitar errores durante el proceso de minificación que luego pueden ser difíciles de detectar.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Minificando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30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Herramientas que vamos a necesitar:</a:t>
            </a:r>
            <a:br>
              <a:rPr lang="es-ES" dirty="0" smtClean="0"/>
            </a:br>
            <a:endParaRPr lang="es-ES" dirty="0" smtClean="0"/>
          </a:p>
          <a:p>
            <a:r>
              <a:rPr lang="es-ES" b="1" dirty="0" smtClean="0"/>
              <a:t>Chrome </a:t>
            </a:r>
            <a:r>
              <a:rPr lang="es-ES" b="1" dirty="0" err="1" smtClean="0"/>
              <a:t>DevTools</a:t>
            </a:r>
            <a:r>
              <a:rPr lang="es-ES" b="1" dirty="0"/>
              <a:t>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2"/>
              </a:rPr>
              <a:t>https</a:t>
            </a:r>
            <a:r>
              <a:rPr lang="es-ES" dirty="0">
                <a:hlinkClick r:id="rId2"/>
              </a:rPr>
              <a:t>://</a:t>
            </a:r>
            <a:r>
              <a:rPr lang="es-ES" dirty="0" smtClean="0">
                <a:hlinkClick r:id="rId2"/>
              </a:rPr>
              <a:t>developer.chrome.com/devtools</a:t>
            </a:r>
            <a:endParaRPr lang="es-ES" dirty="0" smtClean="0"/>
          </a:p>
          <a:p>
            <a:r>
              <a:rPr lang="es-ES" b="1" dirty="0" err="1"/>
              <a:t>Firebug</a:t>
            </a:r>
            <a:r>
              <a:rPr lang="es-ES" b="1" dirty="0"/>
              <a:t> 3.0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3"/>
              </a:rPr>
              <a:t>http</a:t>
            </a:r>
            <a:r>
              <a:rPr lang="es-ES" dirty="0">
                <a:hlinkClick r:id="rId3"/>
              </a:rPr>
              <a:t>://getfirebug.com/releases/firebug/3.0</a:t>
            </a:r>
            <a:r>
              <a:rPr lang="es-ES" dirty="0" smtClean="0">
                <a:hlinkClick r:id="rId3"/>
              </a:rPr>
              <a:t>/</a:t>
            </a:r>
            <a:endParaRPr lang="es-ES" dirty="0" smtClean="0"/>
          </a:p>
          <a:p>
            <a:r>
              <a:rPr lang="es-ES" b="1" dirty="0" smtClean="0"/>
              <a:t>Visual Studio </a:t>
            </a:r>
            <a:r>
              <a:rPr lang="es-ES" b="1" dirty="0" err="1" smtClean="0"/>
              <a:t>Code</a:t>
            </a:r>
            <a:r>
              <a:rPr lang="es-ES" b="1" dirty="0"/>
              <a:t>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4"/>
              </a:rPr>
              <a:t>https</a:t>
            </a:r>
            <a:r>
              <a:rPr lang="es-ES" dirty="0">
                <a:hlinkClick r:id="rId4"/>
              </a:rPr>
              <a:t>://code.visualstudio.com</a:t>
            </a:r>
            <a:r>
              <a:rPr lang="es-ES" dirty="0" smtClean="0">
                <a:hlinkClick r:id="rId4"/>
              </a:rPr>
              <a:t>/</a:t>
            </a:r>
            <a:endParaRPr lang="es-ES" dirty="0" smtClean="0"/>
          </a:p>
          <a:p>
            <a:r>
              <a:rPr lang="es-ES" b="1" dirty="0"/>
              <a:t>Node.js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5"/>
              </a:rPr>
              <a:t>https</a:t>
            </a:r>
            <a:r>
              <a:rPr lang="es-ES" dirty="0">
                <a:hlinkClick r:id="rId5"/>
              </a:rPr>
              <a:t>://nodejs.org</a:t>
            </a:r>
            <a:r>
              <a:rPr lang="es-ES" dirty="0" smtClean="0">
                <a:hlinkClick r:id="rId5"/>
              </a:rPr>
              <a:t>/</a:t>
            </a:r>
            <a:endParaRPr lang="es-E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Herramientas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964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 compresión gzip en el servidor es obligatoria.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compresión reducirá de media tus archivos en un 70%.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Compresión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788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 err="1" smtClean="0"/>
              <a:t>Addendum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7598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Inline vs Ficheros externos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Aunque hemos visto que se puede incluir JavaScript en el HTML es considerada una buena práctica incluir todo lo que sea posible en ficheros externos.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argumentos a favor de esta práctica son: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b="1" dirty="0" smtClean="0">
                <a:solidFill>
                  <a:srgbClr val="323330"/>
                </a:solidFill>
              </a:rPr>
              <a:t>Mantenibilidad</a:t>
            </a:r>
            <a:r>
              <a:rPr lang="es-ES" dirty="0" smtClean="0">
                <a:solidFill>
                  <a:srgbClr val="323330"/>
                </a:solidFill>
              </a:rPr>
              <a:t>: nos evitamos tener esparcido el código entre diversos ficheros HTML.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b="1" dirty="0" smtClean="0">
                <a:solidFill>
                  <a:srgbClr val="323330"/>
                </a:solidFill>
              </a:rPr>
              <a:t>Cache</a:t>
            </a:r>
            <a:r>
              <a:rPr lang="es-ES" dirty="0" smtClean="0">
                <a:solidFill>
                  <a:srgbClr val="323330"/>
                </a:solidFill>
              </a:rPr>
              <a:t>: aprovechamos la caché de los navegadores. Si dos páginas usan el mismo fichero sólo se descargará una vez.</a:t>
            </a:r>
            <a:endParaRPr lang="es-ES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3119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&lt;noscript&gt;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elemento </a:t>
            </a:r>
            <a:r>
              <a:rPr lang="es-ES" i="1" dirty="0" smtClean="0"/>
              <a:t>&lt;noscript&gt; </a:t>
            </a:r>
            <a:r>
              <a:rPr lang="es-ES" dirty="0" smtClean="0"/>
              <a:t>se creó para proveer de contenido alternativo a todos aquellos navegadores que no soportan JavaScript.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Puede contener cualquier elemento HTML.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Su contenido se mostrará sólo si: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El navegador no soporta JavaScript.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El navegador tiene JavaScript deshabilitado.</a:t>
            </a:r>
          </a:p>
          <a:p>
            <a:pPr marL="914400" lvl="1" indent="-457200">
              <a:buFont typeface="+mj-lt"/>
              <a:buAutoNum type="arabicPeriod"/>
            </a:pPr>
            <a:endParaRPr lang="es-ES" dirty="0">
              <a:solidFill>
                <a:srgbClr val="323330"/>
              </a:solidFill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&lt;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noscript</a:t>
            </a:r>
            <a:r>
              <a:rPr lang="en-US" sz="2000" dirty="0">
                <a:solidFill>
                  <a:srgbClr val="323330"/>
                </a:solidFill>
              </a:rPr>
              <a:t>&gt;</a:t>
            </a:r>
          </a:p>
          <a:p>
            <a:pPr marL="457200" lvl="1" indent="0">
              <a:buNone/>
            </a:pPr>
            <a:r>
              <a:rPr lang="en-US" sz="2000" dirty="0" smtClean="0">
                <a:solidFill>
                  <a:srgbClr val="323330"/>
                </a:solidFill>
              </a:rPr>
              <a:t>    &lt;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p</a:t>
            </a:r>
            <a:r>
              <a:rPr lang="en-US" sz="2000" dirty="0" smtClean="0">
                <a:solidFill>
                  <a:srgbClr val="323330"/>
                </a:solidFill>
              </a:rPr>
              <a:t>&gt;</a:t>
            </a:r>
            <a:r>
              <a:rPr lang="en-US" sz="2000" dirty="0" err="1" smtClean="0">
                <a:solidFill>
                  <a:srgbClr val="323330"/>
                </a:solidFill>
              </a:rPr>
              <a:t>Esta</a:t>
            </a:r>
            <a:r>
              <a:rPr lang="en-US" sz="2000" dirty="0" smtClean="0">
                <a:solidFill>
                  <a:srgbClr val="323330"/>
                </a:solidFill>
              </a:rPr>
              <a:t> </a:t>
            </a:r>
            <a:r>
              <a:rPr lang="en-US" sz="2000" dirty="0" err="1" smtClean="0">
                <a:solidFill>
                  <a:srgbClr val="323330"/>
                </a:solidFill>
              </a:rPr>
              <a:t>página</a:t>
            </a:r>
            <a:r>
              <a:rPr lang="en-US" sz="2000" dirty="0" smtClean="0">
                <a:solidFill>
                  <a:srgbClr val="323330"/>
                </a:solidFill>
              </a:rPr>
              <a:t> require un </a:t>
            </a:r>
            <a:r>
              <a:rPr lang="en-US" sz="2000" dirty="0" err="1" smtClean="0">
                <a:solidFill>
                  <a:srgbClr val="323330"/>
                </a:solidFill>
              </a:rPr>
              <a:t>navegador</a:t>
            </a:r>
            <a:r>
              <a:rPr lang="en-US" sz="2000" dirty="0" smtClean="0">
                <a:solidFill>
                  <a:srgbClr val="323330"/>
                </a:solidFill>
              </a:rPr>
              <a:t> con JavaScript </a:t>
            </a:r>
            <a:r>
              <a:rPr lang="en-US" sz="2000" dirty="0" err="1" smtClean="0">
                <a:solidFill>
                  <a:srgbClr val="323330"/>
                </a:solidFill>
              </a:rPr>
              <a:t>activado</a:t>
            </a:r>
            <a:r>
              <a:rPr lang="en-US" sz="2000" dirty="0" smtClean="0">
                <a:solidFill>
                  <a:srgbClr val="323330"/>
                </a:solidFill>
              </a:rPr>
              <a:t>.&lt;/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p</a:t>
            </a:r>
            <a:r>
              <a:rPr lang="en-US" sz="2000" dirty="0">
                <a:solidFill>
                  <a:srgbClr val="323330"/>
                </a:solidFill>
              </a:rPr>
              <a:t>&gt;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&lt;/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noscript</a:t>
            </a:r>
            <a:r>
              <a:rPr lang="en-US" sz="2000" dirty="0">
                <a:solidFill>
                  <a:srgbClr val="323330"/>
                </a:solidFill>
              </a:rPr>
              <a:t>&gt;</a:t>
            </a:r>
            <a:endParaRPr lang="es-ES" sz="2000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450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443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elemento &lt;script&gt; sirve para insertar JavaScript en el HTML.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recomienda minimizar su uso y usarlos al final del elemento </a:t>
            </a:r>
            <a:r>
              <a:rPr lang="es-ES" i="1" dirty="0" smtClean="0"/>
              <a:t>&lt;</a:t>
            </a:r>
            <a:r>
              <a:rPr lang="es-ES" i="1" dirty="0" err="1" smtClean="0"/>
              <a:t>body</a:t>
            </a:r>
            <a:r>
              <a:rPr lang="es-ES" i="1" dirty="0" smtClean="0"/>
              <a:t>&gt; </a:t>
            </a:r>
            <a:r>
              <a:rPr lang="es-ES" dirty="0" smtClean="0"/>
              <a:t>para evitar bloquear el renderizado de la página.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Hemos visto diversas técnicas para evitar o minimizar este bloqueo: defer, async, carga dinámica, XHR…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Agrupar, minificar y servir comprimidos los ficheros JavaScript puede reducir al 85% el tamaño de los archivos servidos.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Usar archivos externos es considerada una buena práctica.</a:t>
            </a:r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300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Base del lenguaje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487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103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 sintaxis de ECMAScript toma prestadas muchas cosas de C y otros lenguajes parecidos como Java y Perl.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Case </a:t>
            </a:r>
            <a:r>
              <a:rPr lang="es-ES" dirty="0" err="1" smtClean="0"/>
              <a:t>sensitive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identificadores (nombres de variables, funciones…) deben de comenzar por una letra, un guion bajo (_) o un signo de dólar ($).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comentarios son tipo C: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//una línea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/* </a:t>
            </a:r>
            <a:r>
              <a:rPr lang="es-ES" dirty="0">
                <a:solidFill>
                  <a:srgbClr val="323330"/>
                </a:solidFill>
              </a:rPr>
              <a:t/>
            </a:r>
            <a:br>
              <a:rPr lang="es-ES" dirty="0">
                <a:solidFill>
                  <a:srgbClr val="323330"/>
                </a:solidFill>
              </a:rPr>
            </a:b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 * </a:t>
            </a:r>
            <a:r>
              <a:rPr lang="es-ES" dirty="0" err="1" smtClean="0">
                <a:solidFill>
                  <a:srgbClr val="323330"/>
                </a:solidFill>
              </a:rPr>
              <a:t>multilínea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*/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98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ECMAScript 5 introduce el concepto de </a:t>
            </a:r>
            <a:r>
              <a:rPr lang="es-ES" i="1" dirty="0" smtClean="0">
                <a:solidFill>
                  <a:srgbClr val="323330"/>
                </a:solidFill>
              </a:rPr>
              <a:t>strict mode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 un modelo diferente de parseo</a:t>
            </a:r>
            <a:r>
              <a:rPr lang="es-ES" dirty="0"/>
              <a:t> </a:t>
            </a:r>
            <a:r>
              <a:rPr lang="es-ES" dirty="0" smtClean="0"/>
              <a:t>y ejecución del JavaScript que trata de enmendar ciertos comportamientos erráticos de ECMAScript 3.</a:t>
            </a:r>
          </a:p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Se habilita añadiendo </a:t>
            </a:r>
            <a:r>
              <a:rPr lang="es-ES" b="1" i="1" dirty="0" smtClean="0">
                <a:solidFill>
                  <a:srgbClr val="323330"/>
                </a:solidFill>
              </a:rPr>
              <a:t>‘use strict’;</a:t>
            </a:r>
            <a:r>
              <a:rPr lang="es-ES" dirty="0" smtClean="0">
                <a:solidFill>
                  <a:srgbClr val="323330"/>
                </a:solidFill>
              </a:rPr>
              <a:t> al inicio de un script.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uso de este </a:t>
            </a:r>
            <a:r>
              <a:rPr lang="es-ES" dirty="0" err="1" smtClean="0"/>
              <a:t>pragma</a:t>
            </a:r>
            <a:r>
              <a:rPr lang="es-ES" dirty="0" smtClean="0"/>
              <a:t> se puede hacer también a nivel de función: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>
                <a:solidFill>
                  <a:srgbClr val="323330"/>
                </a:solidFill>
              </a:rPr>
              <a:t>	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/>
              <a:t> </a:t>
            </a:r>
            <a:r>
              <a:rPr lang="es-ES" dirty="0" smtClean="0"/>
              <a:t>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helloWorld</a:t>
            </a:r>
            <a:r>
              <a:rPr lang="es-ES" dirty="0" smtClean="0">
                <a:solidFill>
                  <a:srgbClr val="323330"/>
                </a:solidFill>
              </a:rPr>
              <a:t>(){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                 </a:t>
            </a:r>
            <a:r>
              <a:rPr lang="es-ES" dirty="0" smtClean="0">
                <a:solidFill>
                  <a:srgbClr val="C00000"/>
                </a:solidFill>
              </a:rPr>
              <a:t>‘use strict’</a:t>
            </a:r>
            <a:r>
              <a:rPr lang="es-ES" dirty="0" smtClean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/>
              <a:t>	 </a:t>
            </a:r>
            <a:r>
              <a:rPr lang="es-ES" dirty="0" smtClean="0"/>
              <a:t>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//function 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body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es-ES" dirty="0"/>
              <a:t>	</a:t>
            </a: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}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Strict Mode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5748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42879" y="1276350"/>
            <a:ext cx="5095166" cy="4933950"/>
          </a:xfrm>
        </p:spPr>
        <p:txBody>
          <a:bodyPr/>
          <a:lstStyle/>
          <a:p>
            <a:r>
              <a:rPr lang="es-ES" dirty="0" smtClean="0"/>
              <a:t>Antes de empezar es imprescindible ver este vídeo de </a:t>
            </a:r>
            <a:r>
              <a:rPr lang="es-ES" dirty="0" smtClean="0">
                <a:hlinkClick r:id="rId4"/>
              </a:rPr>
              <a:t>@</a:t>
            </a:r>
            <a:r>
              <a:rPr lang="es-ES" dirty="0" err="1" smtClean="0">
                <a:hlinkClick r:id="rId4"/>
              </a:rPr>
              <a:t>garybernhardt</a:t>
            </a:r>
            <a:r>
              <a:rPr lang="es-ES" dirty="0" smtClean="0"/>
              <a:t>.</a:t>
            </a:r>
            <a:br>
              <a:rPr lang="es-ES" dirty="0" smtClean="0"/>
            </a:br>
            <a:endParaRPr lang="es-ES" dirty="0" smtClean="0"/>
          </a:p>
          <a:p>
            <a:r>
              <a:rPr lang="es-ES" dirty="0" smtClean="0">
                <a:hlinkClick r:id="rId5"/>
              </a:rPr>
              <a:t>https://www.destroyallsoftware.com/talks/wat</a:t>
            </a:r>
            <a:endParaRPr lang="es-ES" dirty="0" smtClean="0"/>
          </a:p>
          <a:p>
            <a:endParaRPr lang="es-E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Disclaimer</a:t>
            </a:r>
            <a:endParaRPr lang="es-ES" dirty="0"/>
          </a:p>
        </p:txBody>
      </p:sp>
      <p:pic>
        <p:nvPicPr>
          <p:cNvPr id="8" name="JS WAT Talk reu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77439" y="1276350"/>
            <a:ext cx="6579093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6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Las sentencias acaban en punto y coma.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se omiten, el parseador determina el final de la sentencia.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sum = a + b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//válido aunque no recomendado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diff</a:t>
            </a:r>
            <a:r>
              <a:rPr lang="es-ES" dirty="0" smtClean="0">
                <a:solidFill>
                  <a:srgbClr val="323330"/>
                </a:solidFill>
              </a:rPr>
              <a:t> = a –b;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//válido y preferido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recomienda siempre incluir punto y coma al final de una sentencia para evitar problemas en la minificación.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Incluir puntos y coma mejora el rendimiento en ciertas circunstancias ya que el parseador no ha de tratar de insertarlos.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pueden anidar varias sentencias en un bloque de código usando las llaves {}.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Sentencias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006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Las sentencias de control, como if, requieren bloques de código sólo cuando se ejecutan múltiples sentencias.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 una buena práctica incluir siempre las llaves aunque sólo se ejecute una sola sentencia.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valid</a:t>
            </a:r>
            <a:r>
              <a:rPr lang="es-ES" dirty="0" smtClean="0">
                <a:solidFill>
                  <a:srgbClr val="323330"/>
                </a:solidFill>
              </a:rPr>
              <a:t>)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   </a:t>
            </a:r>
            <a:r>
              <a:rPr lang="es-ES" dirty="0">
                <a:solidFill>
                  <a:srgbClr val="323330"/>
                </a:solidFill>
              </a:rPr>
              <a:t>console.log(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Hello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>
                <a:solidFill>
                  <a:srgbClr val="323330"/>
                </a:solidFill>
              </a:rPr>
              <a:t>);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//válido pero es proclive a generar futuros errores.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valid</a:t>
            </a:r>
            <a:r>
              <a:rPr lang="es-ES" dirty="0" smtClean="0">
                <a:solidFill>
                  <a:srgbClr val="323330"/>
                </a:solidFill>
              </a:rPr>
              <a:t>){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    </a:t>
            </a:r>
            <a:r>
              <a:rPr lang="es-ES" dirty="0">
                <a:solidFill>
                  <a:srgbClr val="323330"/>
                </a:solidFill>
              </a:rPr>
              <a:t>console.log(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Hello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>
                <a:solidFill>
                  <a:srgbClr val="323330"/>
                </a:solidFill>
              </a:rPr>
              <a:t>);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//recomendado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Sentencias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105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9997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111262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Las palabras clave están reservadas y no se pueden usar para los identificadores.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Palabras clave actuales: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Actuales 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490451" y="2520778"/>
            <a:ext cx="11568198" cy="3108543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break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do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instanceof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typeof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case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else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new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var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catch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finally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return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void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continue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for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switch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while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debugger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function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this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with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default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if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throw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delete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in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try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972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5358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Palabras clave reservadas para uso futuro en ECMA-262, 3ª edición</a:t>
            </a:r>
            <a:r>
              <a:rPr lang="es-ES" dirty="0" smtClean="0"/>
              <a:t>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Reservadas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490451" y="1880698"/>
            <a:ext cx="11568198" cy="3539430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abstract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enum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int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short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boolean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export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interface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static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byte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extends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long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super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char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final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native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synchronized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class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float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package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throws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const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goto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private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transient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debugger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implements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protected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volatile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double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import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public</a:t>
            </a:r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769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5358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Palabras clave reservadas para uso futuro en 5ª edición sin strict mode</a:t>
            </a:r>
            <a:r>
              <a:rPr lang="es-ES" dirty="0" smtClean="0"/>
              <a:t>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Reservadas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490451" y="1880698"/>
            <a:ext cx="11568198" cy="954107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class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enum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extends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super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const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export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import</a:t>
            </a:r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142878" y="3457056"/>
            <a:ext cx="11915771" cy="5358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s-ES" dirty="0" smtClean="0"/>
              <a:t>5ª edición con strict mode añade éstas a las anteriores:</a:t>
            </a: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es-ES" dirty="0" smtClean="0"/>
          </a:p>
          <a:p>
            <a:pPr marL="457200" lvl="1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 dirty="0" smtClean="0"/>
              <a:t>	</a:t>
            </a:r>
            <a:endParaRPr lang="es-E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90451" y="4061404"/>
            <a:ext cx="11568198" cy="1384995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implements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package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public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interface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private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static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let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protected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yield</a:t>
            </a:r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647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669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Las variables pueden contener cualquier tipo de dato.</a:t>
            </a:r>
          </a:p>
          <a:p>
            <a:r>
              <a:rPr lang="es-ES" dirty="0" smtClean="0"/>
              <a:t>Las variables son contenedores con nombre para un valor.</a:t>
            </a:r>
          </a:p>
          <a:p>
            <a:r>
              <a:rPr lang="es-ES" dirty="0" smtClean="0"/>
              <a:t>Para definirlas se usa el operador </a:t>
            </a:r>
            <a:r>
              <a:rPr lang="es-ES" i="1" dirty="0" smtClean="0"/>
              <a:t>var </a:t>
            </a:r>
            <a:r>
              <a:rPr lang="es-ES" dirty="0" smtClean="0"/>
              <a:t>seguido del nombre de la variable.</a:t>
            </a:r>
          </a:p>
          <a:p>
            <a:r>
              <a:rPr lang="es-ES" dirty="0" smtClean="0"/>
              <a:t>Si no se inicializan contendrán el valor </a:t>
            </a:r>
            <a:r>
              <a:rPr lang="es-ES" i="1" dirty="0" smtClean="0"/>
              <a:t>undefined</a:t>
            </a:r>
            <a:r>
              <a:rPr lang="es-ES" dirty="0" smtClean="0"/>
              <a:t>.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juego</a:t>
            </a:r>
            <a:r>
              <a:rPr lang="es-ES" dirty="0" smtClean="0">
                <a:solidFill>
                  <a:srgbClr val="323330"/>
                </a:solidFill>
              </a:rPr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//undefined</a:t>
            </a:r>
          </a:p>
          <a:p>
            <a:r>
              <a:rPr lang="es-ES" dirty="0"/>
              <a:t>Si </a:t>
            </a:r>
            <a:r>
              <a:rPr lang="es-ES" dirty="0" smtClean="0"/>
              <a:t>se inicializan podemos cambiar el valor contenido aunque sea de otro tipo.</a:t>
            </a:r>
            <a:endParaRPr lang="es-ES" dirty="0"/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juego = 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pang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>
                <a:solidFill>
                  <a:srgbClr val="323330"/>
                </a:solidFill>
              </a:rPr>
              <a:t>; 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juego = </a:t>
            </a:r>
            <a:r>
              <a:rPr lang="es-ES" dirty="0" smtClean="0">
                <a:solidFill>
                  <a:srgbClr val="00B050"/>
                </a:solidFill>
              </a:rPr>
              <a:t>1000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En general, no se recomienda cambiar el tipo del valor contenido aunque es completamente legal en ECMAScript.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Características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057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Usando el operador var la variable se define como local en el </a:t>
            </a:r>
            <a:r>
              <a:rPr lang="es-ES" i="1" dirty="0" smtClean="0"/>
              <a:t>ámbito</a:t>
            </a:r>
            <a:r>
              <a:rPr lang="es-ES" dirty="0" smtClean="0"/>
              <a:t> (</a:t>
            </a:r>
            <a:r>
              <a:rPr lang="es-ES" i="1" dirty="0" smtClean="0"/>
              <a:t>scope</a:t>
            </a:r>
            <a:r>
              <a:rPr lang="es-ES" dirty="0" smtClean="0"/>
              <a:t>) en que ha sido definida.</a:t>
            </a:r>
          </a:p>
          <a:p>
            <a:pPr marL="457200" lvl="1" indent="0"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000" dirty="0" smtClean="0"/>
              <a:t> </a:t>
            </a:r>
            <a:r>
              <a:rPr lang="es-ES" sz="2000" dirty="0">
                <a:solidFill>
                  <a:srgbClr val="323330"/>
                </a:solidFill>
              </a:rPr>
              <a:t>test() {</a:t>
            </a:r>
          </a:p>
          <a:p>
            <a:pPr marL="457200" lvl="1" indent="0">
              <a:buNone/>
            </a:pPr>
            <a:r>
              <a:rPr lang="es-ES" sz="2000" dirty="0"/>
              <a:t>	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/>
              <a:t> </a:t>
            </a:r>
            <a:r>
              <a:rPr lang="es-ES" sz="2000" dirty="0" err="1">
                <a:solidFill>
                  <a:srgbClr val="323330"/>
                </a:solidFill>
              </a:rPr>
              <a:t>message</a:t>
            </a:r>
            <a:r>
              <a:rPr lang="es-ES" sz="2000" dirty="0">
                <a:solidFill>
                  <a:srgbClr val="323330"/>
                </a:solidFill>
              </a:rPr>
              <a:t> = </a:t>
            </a:r>
            <a:r>
              <a:rPr lang="es-ES" sz="2000" dirty="0">
                <a:solidFill>
                  <a:srgbClr val="C00000"/>
                </a:solidFill>
              </a:rPr>
              <a:t>'hola'</a:t>
            </a:r>
            <a:r>
              <a:rPr lang="es-ES" sz="2000" dirty="0"/>
              <a:t>; </a:t>
            </a:r>
            <a:r>
              <a:rPr lang="es-ES" sz="2000" dirty="0" smtClean="0"/>
              <a:t>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//variable local</a:t>
            </a:r>
            <a:endParaRPr lang="es-ES"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test();</a:t>
            </a:r>
          </a:p>
          <a:p>
            <a:pPr marL="457200" lvl="1" indent="0">
              <a:buNone/>
            </a:pPr>
            <a:r>
              <a:rPr lang="es-ES" sz="2000" dirty="0" err="1">
                <a:solidFill>
                  <a:srgbClr val="323330"/>
                </a:solidFill>
              </a:rPr>
              <a:t>alert</a:t>
            </a:r>
            <a:r>
              <a:rPr lang="es-ES" sz="2000" dirty="0">
                <a:solidFill>
                  <a:srgbClr val="323330"/>
                </a:solidFill>
              </a:rPr>
              <a:t>(</a:t>
            </a:r>
            <a:r>
              <a:rPr lang="es-ES" sz="2000" dirty="0" err="1">
                <a:solidFill>
                  <a:srgbClr val="323330"/>
                </a:solidFill>
              </a:rPr>
              <a:t>message</a:t>
            </a:r>
            <a:r>
              <a:rPr lang="es-ES" sz="2000" dirty="0">
                <a:solidFill>
                  <a:srgbClr val="323330"/>
                </a:solidFill>
              </a:rPr>
              <a:t>); </a:t>
            </a:r>
            <a:r>
              <a:rPr lang="es-ES" sz="2000" dirty="0" smtClean="0">
                <a:solidFill>
                  <a:srgbClr val="323330"/>
                </a:solidFill>
              </a:rPr>
              <a:t>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error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!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La variable </a:t>
            </a:r>
            <a:r>
              <a:rPr lang="es-ES" i="1" dirty="0" err="1" smtClean="0"/>
              <a:t>message</a:t>
            </a:r>
            <a:r>
              <a:rPr lang="es-ES" dirty="0" smtClean="0"/>
              <a:t> se define dentro de la función y es destruida una vez la función se ha ejecutado.</a:t>
            </a:r>
            <a:endParaRPr lang="es-ES" dirty="0"/>
          </a:p>
          <a:p>
            <a:pPr marL="0" indent="0">
              <a:buNone/>
            </a:pP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Ámbito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9388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Se puede definir una variable globalmente omitiendo el operador </a:t>
            </a:r>
            <a:r>
              <a:rPr lang="es-ES" i="1" dirty="0" smtClean="0"/>
              <a:t>var</a:t>
            </a:r>
            <a:r>
              <a:rPr lang="es-ES" dirty="0" smtClean="0"/>
              <a:t>.</a:t>
            </a:r>
          </a:p>
          <a:p>
            <a:pPr marL="457200" lvl="1" indent="0"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000" dirty="0" smtClean="0"/>
              <a:t> </a:t>
            </a:r>
            <a:r>
              <a:rPr lang="es-ES" sz="2000" dirty="0">
                <a:solidFill>
                  <a:srgbClr val="323330"/>
                </a:solidFill>
              </a:rPr>
              <a:t>test() {</a:t>
            </a:r>
          </a:p>
          <a:p>
            <a:pPr marL="457200" lvl="1" indent="0">
              <a:buNone/>
            </a:pPr>
            <a:r>
              <a:rPr lang="es-ES" sz="2000" dirty="0"/>
              <a:t>	</a:t>
            </a:r>
            <a:r>
              <a:rPr lang="es-ES" sz="2000" dirty="0" err="1" smtClean="0">
                <a:solidFill>
                  <a:srgbClr val="323330"/>
                </a:solidFill>
              </a:rPr>
              <a:t>message</a:t>
            </a:r>
            <a:r>
              <a:rPr lang="es-ES" sz="2000" dirty="0" smtClean="0">
                <a:solidFill>
                  <a:srgbClr val="323330"/>
                </a:solidFill>
              </a:rPr>
              <a:t> </a:t>
            </a:r>
            <a:r>
              <a:rPr lang="es-ES" sz="2000" dirty="0">
                <a:solidFill>
                  <a:srgbClr val="323330"/>
                </a:solidFill>
              </a:rPr>
              <a:t>= </a:t>
            </a:r>
            <a:r>
              <a:rPr lang="es-ES" sz="2000" dirty="0">
                <a:solidFill>
                  <a:srgbClr val="C00000"/>
                </a:solidFill>
              </a:rPr>
              <a:t>'hola'</a:t>
            </a:r>
            <a:r>
              <a:rPr lang="es-ES" sz="2000" dirty="0"/>
              <a:t>; </a:t>
            </a:r>
            <a:r>
              <a:rPr lang="es-ES" sz="2000" dirty="0" smtClean="0"/>
              <a:t>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//variable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local </a:t>
            </a: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test();</a:t>
            </a:r>
          </a:p>
          <a:p>
            <a:pPr marL="457200" lvl="1" indent="0">
              <a:buNone/>
            </a:pPr>
            <a:r>
              <a:rPr lang="es-ES" sz="2000" dirty="0" err="1">
                <a:solidFill>
                  <a:srgbClr val="323330"/>
                </a:solidFill>
              </a:rPr>
              <a:t>alert</a:t>
            </a:r>
            <a:r>
              <a:rPr lang="es-ES" sz="2000" dirty="0">
                <a:solidFill>
                  <a:srgbClr val="323330"/>
                </a:solidFill>
              </a:rPr>
              <a:t>(</a:t>
            </a:r>
            <a:r>
              <a:rPr lang="es-ES" sz="2000" dirty="0" err="1">
                <a:solidFill>
                  <a:srgbClr val="323330"/>
                </a:solidFill>
              </a:rPr>
              <a:t>message</a:t>
            </a:r>
            <a:r>
              <a:rPr lang="es-ES" sz="2000" dirty="0">
                <a:solidFill>
                  <a:srgbClr val="323330"/>
                </a:solidFill>
              </a:rPr>
              <a:t>); </a:t>
            </a:r>
            <a:r>
              <a:rPr lang="es-ES" sz="2000" dirty="0" smtClean="0">
                <a:solidFill>
                  <a:srgbClr val="323330"/>
                </a:solidFill>
              </a:rPr>
              <a:t>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//hola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En los navegadores, una función definida globalmente se asigna al elemento </a:t>
            </a:r>
            <a:r>
              <a:rPr lang="es-ES" i="1" dirty="0" smtClean="0"/>
              <a:t>window</a:t>
            </a:r>
            <a:r>
              <a:rPr lang="es-ES" dirty="0" smtClean="0"/>
              <a:t>.</a:t>
            </a:r>
          </a:p>
          <a:p>
            <a:r>
              <a:rPr lang="es-ES" dirty="0" smtClean="0"/>
              <a:t>Esta práctica no está recomendada ya que causa confusión.</a:t>
            </a:r>
          </a:p>
          <a:p>
            <a:r>
              <a:rPr lang="es-ES" dirty="0" smtClean="0"/>
              <a:t>En strict mode obtendremos un error.</a:t>
            </a:r>
            <a:endParaRPr lang="es-ES" dirty="0"/>
          </a:p>
          <a:p>
            <a:pPr marL="0" indent="0">
              <a:buNone/>
            </a:pP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Ámbito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31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Disclaimer</a:t>
            </a:r>
            <a:endParaRPr lang="es-ES" dirty="0"/>
          </a:p>
        </p:txBody>
      </p:sp>
      <p:pic>
        <p:nvPicPr>
          <p:cNvPr id="1028" name="Picture 4" descr="http://www.troll.me/images2/obama-for-the-win/no-man-left-behind-unless-you-are-in-bengazi-or-a-middle-classed-person-or-religious-or-whi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8" y="1204183"/>
            <a:ext cx="7128461" cy="488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405817" y="1204183"/>
            <a:ext cx="46543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Si surge alguna duda la comentamos.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Es preferible que preguntéis a quedaros con alguna duda que luego dificulte la comprensión de lo que se explique posteriormente.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No hay problema en repasar algún concepto ya explicado si ayuda a entender mejor lo que se está explicando.</a:t>
            </a:r>
          </a:p>
          <a:p>
            <a:pPr>
              <a:spcAft>
                <a:spcPts val="1200"/>
              </a:spcAft>
            </a:pPr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084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Se pueden definir varias variables en una sola sentencia separando las definiciones mediante una coma.</a:t>
            </a:r>
          </a:p>
          <a:p>
            <a:pPr marL="457200" lvl="1" indent="0"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 </a:t>
            </a:r>
            <a:r>
              <a:rPr lang="en-US" sz="2000" dirty="0">
                <a:solidFill>
                  <a:srgbClr val="323330"/>
                </a:solidFill>
              </a:rPr>
              <a:t>position = </a:t>
            </a:r>
            <a:r>
              <a:rPr lang="en-US" sz="2000" dirty="0">
                <a:solidFill>
                  <a:srgbClr val="00B050"/>
                </a:solidFill>
              </a:rPr>
              <a:t>1</a:t>
            </a:r>
            <a:r>
              <a:rPr lang="en-US" sz="2000" dirty="0">
                <a:solidFill>
                  <a:srgbClr val="323330"/>
                </a:solidFill>
              </a:rPr>
              <a:t>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color = </a:t>
            </a:r>
            <a:r>
              <a:rPr lang="en-US" sz="2000" dirty="0">
                <a:solidFill>
                  <a:srgbClr val="C00000"/>
                </a:solidFill>
              </a:rPr>
              <a:t>'red'</a:t>
            </a:r>
            <a:r>
              <a:rPr lang="en-US" sz="2000" dirty="0">
                <a:solidFill>
                  <a:srgbClr val="323330"/>
                </a:solidFill>
              </a:rPr>
              <a:t>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game = {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	cover: </a:t>
            </a:r>
            <a:r>
              <a:rPr lang="en-US" sz="2000" dirty="0">
                <a:solidFill>
                  <a:srgbClr val="00B050"/>
                </a:solidFill>
              </a:rPr>
              <a:t>123</a:t>
            </a:r>
            <a:r>
              <a:rPr lang="en-US" sz="2000" dirty="0">
                <a:solidFill>
                  <a:srgbClr val="323330"/>
                </a:solidFill>
              </a:rPr>
              <a:t>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	name: </a:t>
            </a:r>
            <a:r>
              <a:rPr lang="en-US" sz="2000" dirty="0">
                <a:solidFill>
                  <a:srgbClr val="C00000"/>
                </a:solidFill>
              </a:rPr>
              <a:t>'double dragon'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</a:t>
            </a:r>
            <a:r>
              <a:rPr lang="en-US" sz="2000" dirty="0" smtClean="0">
                <a:solidFill>
                  <a:srgbClr val="323330"/>
                </a:solidFill>
              </a:rPr>
              <a:t>},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smtClean="0">
                <a:solidFill>
                  <a:srgbClr val="323330"/>
                </a:solidFill>
              </a:rPr>
              <a:t>       message;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924800" y="270933"/>
            <a:ext cx="3296356" cy="572031"/>
          </a:xfrm>
        </p:spPr>
        <p:txBody>
          <a:bodyPr/>
          <a:lstStyle/>
          <a:p>
            <a:r>
              <a:rPr lang="es-ES" dirty="0" smtClean="0"/>
              <a:t> Declaración múltiple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52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primitivos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734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4500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Control de flujo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1463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1944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515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s-ES" dirty="0" smtClean="0"/>
              <a:t>Instalación de herramientas</a:t>
            </a:r>
            <a:endParaRPr lang="es-E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Instalación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49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40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ap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Gener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solidFill>
              <a:srgbClr val="323330"/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8559</TotalTime>
  <Words>3140</Words>
  <Application>Microsoft Office PowerPoint</Application>
  <PresentationFormat>Widescreen</PresentationFormat>
  <Paragraphs>566</Paragraphs>
  <Slides>75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75</vt:i4>
      </vt:variant>
    </vt:vector>
  </HeadingPairs>
  <TitlesOfParts>
    <vt:vector size="83" baseType="lpstr">
      <vt:lpstr>Arial</vt:lpstr>
      <vt:lpstr>Calibri</vt:lpstr>
      <vt:lpstr>Calibri Light</vt:lpstr>
      <vt:lpstr>Segoe UI</vt:lpstr>
      <vt:lpstr>Segoe UI Light</vt:lpstr>
      <vt:lpstr>Office Theme</vt:lpstr>
      <vt:lpstr>Chapter</vt:lpstr>
      <vt:lpstr>General</vt:lpstr>
      <vt:lpstr>Introducción</vt:lpstr>
      <vt:lpstr>Presentación</vt:lpstr>
      <vt:lpstr>Presentación</vt:lpstr>
      <vt:lpstr>Presentación</vt:lpstr>
      <vt:lpstr>Presentación</vt:lpstr>
      <vt:lpstr>Presentación</vt:lpstr>
      <vt:lpstr>Presentación</vt:lpstr>
      <vt:lpstr>Presentación</vt:lpstr>
      <vt:lpstr>Introducción</vt:lpstr>
      <vt:lpstr>Introducción</vt:lpstr>
      <vt:lpstr>Introducción</vt:lpstr>
      <vt:lpstr>ECMAScript</vt:lpstr>
      <vt:lpstr>ECMAScript</vt:lpstr>
      <vt:lpstr>ECMAScript </vt:lpstr>
      <vt:lpstr>ECMAScript</vt:lpstr>
      <vt:lpstr>ECMAScript</vt:lpstr>
      <vt:lpstr>DOM</vt:lpstr>
      <vt:lpstr>DOM</vt:lpstr>
      <vt:lpstr>BOM</vt:lpstr>
      <vt:lpstr>BOM</vt:lpstr>
      <vt:lpstr>Multiparadigma</vt:lpstr>
      <vt:lpstr>Multiparadigma</vt:lpstr>
      <vt:lpstr>Sumario</vt:lpstr>
      <vt:lpstr>Sumario</vt:lpstr>
      <vt:lpstr>JavaScript en el HTML</vt:lpstr>
      <vt:lpstr>&lt;script&gt;</vt:lpstr>
      <vt:lpstr>&lt;script&gt;</vt:lpstr>
      <vt:lpstr>&lt;script&gt;</vt:lpstr>
      <vt:lpstr>&lt;script&gt;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Addendum</vt:lpstr>
      <vt:lpstr>Inline vs Ficheros externos</vt:lpstr>
      <vt:lpstr>&lt;noscript&gt;</vt:lpstr>
      <vt:lpstr>Sumario</vt:lpstr>
      <vt:lpstr>Sumario</vt:lpstr>
      <vt:lpstr>Base del lenguaje</vt:lpstr>
      <vt:lpstr>Sintaxis</vt:lpstr>
      <vt:lpstr>Sintaxis</vt:lpstr>
      <vt:lpstr>Sintaxis</vt:lpstr>
      <vt:lpstr>Sintaxis</vt:lpstr>
      <vt:lpstr>Sintaxis</vt:lpstr>
      <vt:lpstr>Palabras clave</vt:lpstr>
      <vt:lpstr>Palabras clave</vt:lpstr>
      <vt:lpstr>Palabras clave</vt:lpstr>
      <vt:lpstr>Palabras clave</vt:lpstr>
      <vt:lpstr>Variables</vt:lpstr>
      <vt:lpstr>Variables</vt:lpstr>
      <vt:lpstr>Variables</vt:lpstr>
      <vt:lpstr>Variables</vt:lpstr>
      <vt:lpstr>Variables</vt:lpstr>
      <vt:lpstr>Tipos primitivos</vt:lpstr>
      <vt:lpstr>Operadores</vt:lpstr>
      <vt:lpstr>Control de flujo</vt:lpstr>
      <vt:lpstr>Funciones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Roberto Huertas</dc:creator>
  <cp:lastModifiedBy>Roberto Huertas</cp:lastModifiedBy>
  <cp:revision>115</cp:revision>
  <dcterms:created xsi:type="dcterms:W3CDTF">2015-05-29T14:06:59Z</dcterms:created>
  <dcterms:modified xsi:type="dcterms:W3CDTF">2015-06-05T18:55:44Z</dcterms:modified>
</cp:coreProperties>
</file>